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aleway"/>
      <p:regular r:id="rId36"/>
      <p:bold r:id="rId37"/>
      <p:italic r:id="rId38"/>
      <p:boldItalic r:id="rId39"/>
    </p:embeddedFont>
    <p:embeddedFont>
      <p:font typeface="Raleway ExtraBold"/>
      <p:bold r:id="rId40"/>
      <p:boldItalic r:id="rId41"/>
    </p:embeddedFont>
    <p:embeddedFont>
      <p:font typeface="Raleway Light"/>
      <p:regular r:id="rId42"/>
      <p:bold r:id="rId43"/>
      <p:italic r:id="rId44"/>
      <p:boldItalic r:id="rId45"/>
    </p:embeddedFont>
    <p:embeddedFont>
      <p:font typeface="Alfa Slab One"/>
      <p:regular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ExtraBold-bold.fntdata"/><Relationship Id="rId20" Type="http://schemas.openxmlformats.org/officeDocument/2006/relationships/slide" Target="slides/slide14.xml"/><Relationship Id="rId42" Type="http://schemas.openxmlformats.org/officeDocument/2006/relationships/font" Target="fonts/RalewayLight-regular.fntdata"/><Relationship Id="rId41" Type="http://schemas.openxmlformats.org/officeDocument/2006/relationships/font" Target="fonts/RalewayExtraBold-boldItalic.fntdata"/><Relationship Id="rId22" Type="http://schemas.openxmlformats.org/officeDocument/2006/relationships/slide" Target="slides/slide16.xml"/><Relationship Id="rId44" Type="http://schemas.openxmlformats.org/officeDocument/2006/relationships/font" Target="fonts/RalewayLight-italic.fntdata"/><Relationship Id="rId21" Type="http://schemas.openxmlformats.org/officeDocument/2006/relationships/slide" Target="slides/slide15.xml"/><Relationship Id="rId43" Type="http://schemas.openxmlformats.org/officeDocument/2006/relationships/font" Target="fonts/RalewayLight-bold.fntdata"/><Relationship Id="rId24" Type="http://schemas.openxmlformats.org/officeDocument/2006/relationships/slide" Target="slides/slide18.xml"/><Relationship Id="rId46" Type="http://schemas.openxmlformats.org/officeDocument/2006/relationships/font" Target="fonts/AlfaSlabOne-regular.fntdata"/><Relationship Id="rId23" Type="http://schemas.openxmlformats.org/officeDocument/2006/relationships/slide" Target="slides/slide17.xml"/><Relationship Id="rId45" Type="http://schemas.openxmlformats.org/officeDocument/2006/relationships/font" Target="fonts/RalewayLigh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aleway-bold.fntdata"/><Relationship Id="rId14" Type="http://schemas.openxmlformats.org/officeDocument/2006/relationships/slide" Target="slides/slide8.xml"/><Relationship Id="rId36" Type="http://schemas.openxmlformats.org/officeDocument/2006/relationships/font" Target="fonts/Raleway-regular.fntdata"/><Relationship Id="rId17" Type="http://schemas.openxmlformats.org/officeDocument/2006/relationships/slide" Target="slides/slide11.xml"/><Relationship Id="rId39" Type="http://schemas.openxmlformats.org/officeDocument/2006/relationships/font" Target="fonts/Raleway-boldItalic.fntdata"/><Relationship Id="rId16" Type="http://schemas.openxmlformats.org/officeDocument/2006/relationships/slide" Target="slides/slide10.xml"/><Relationship Id="rId38" Type="http://schemas.openxmlformats.org/officeDocument/2006/relationships/font" Target="fonts/Raleway-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9a5f44942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9a5f449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5c630ae1fb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5c630ae1f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75b8a96258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75b8a9625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400ba9ee0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400ba9ee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6400ba9ee0_0_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6400ba9ee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59a5f44942_0_20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9a5f44942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5c630ae1fb_1_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5c630ae1fb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5c630ae1fb_1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5c630ae1f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5c630ae1fb_1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5c630ae1fb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6400ba9ee0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6400ba9e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65a778234c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65a77823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59a5f44942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9a5f4494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75d3416acf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75d3416ac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75d3416acf_1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75d3416acf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6c2b10970a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6c2b1097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5c630ae1fb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5c630ae1f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5ea09a06c9_0_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5ea09a06c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6b440d9bca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6b440d9b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6b46391352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6b463913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6b440d9bca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6b440d9bc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6b440d9bca_0_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6b440d9bc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59a5f44942_0_2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59a5f44942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59a5f44942_0_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59a5f44942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c630ae1fb_1_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c630ae1fb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c630ae1fb_1_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5c630ae1fb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5c630ae1fb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5c630ae1f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9a5f44942_0_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9a5f4494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634b80023c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634b8002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9a5f44942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9a5f4494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rgbClr val="FFB600"/>
        </a:solidFill>
      </p:bgPr>
    </p:bg>
    <p:spTree>
      <p:nvGrpSpPr>
        <p:cNvPr id="54" name="Shape 54"/>
        <p:cNvGrpSpPr/>
        <p:nvPr/>
      </p:nvGrpSpPr>
      <p:grpSpPr>
        <a:xfrm>
          <a:off x="0" y="0"/>
          <a:ext cx="0" cy="0"/>
          <a:chOff x="0" y="0"/>
          <a:chExt cx="0" cy="0"/>
        </a:xfrm>
      </p:grpSpPr>
      <p:sp>
        <p:nvSpPr>
          <p:cNvPr id="55" name="Google Shape;55;p14"/>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txBox="1"/>
          <p:nvPr>
            <p:ph type="ctrTitle"/>
          </p:nvPr>
        </p:nvSpPr>
        <p:spPr>
          <a:xfrm>
            <a:off x="685800" y="3287213"/>
            <a:ext cx="7772400" cy="1159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6000"/>
              <a:buNone/>
              <a:defRPr sz="6000">
                <a:solidFill>
                  <a:srgbClr val="FFFFFF"/>
                </a:solidFill>
              </a:defRPr>
            </a:lvl1pPr>
            <a:lvl2pPr lvl="1" rtl="0">
              <a:spcBef>
                <a:spcPts val="0"/>
              </a:spcBef>
              <a:spcAft>
                <a:spcPts val="0"/>
              </a:spcAft>
              <a:buClr>
                <a:srgbClr val="FFFFFF"/>
              </a:buClr>
              <a:buSzPts val="6000"/>
              <a:buNone/>
              <a:defRPr sz="6000">
                <a:solidFill>
                  <a:srgbClr val="FFFFFF"/>
                </a:solidFill>
              </a:defRPr>
            </a:lvl2pPr>
            <a:lvl3pPr lvl="2" rtl="0">
              <a:spcBef>
                <a:spcPts val="0"/>
              </a:spcBef>
              <a:spcAft>
                <a:spcPts val="0"/>
              </a:spcAft>
              <a:buClr>
                <a:srgbClr val="FFFFFF"/>
              </a:buClr>
              <a:buSzPts val="6000"/>
              <a:buNone/>
              <a:defRPr sz="6000">
                <a:solidFill>
                  <a:srgbClr val="FFFFFF"/>
                </a:solidFill>
              </a:defRPr>
            </a:lvl3pPr>
            <a:lvl4pPr lvl="3" rtl="0">
              <a:spcBef>
                <a:spcPts val="0"/>
              </a:spcBef>
              <a:spcAft>
                <a:spcPts val="0"/>
              </a:spcAft>
              <a:buClr>
                <a:srgbClr val="FFFFFF"/>
              </a:buClr>
              <a:buSzPts val="6000"/>
              <a:buNone/>
              <a:defRPr sz="6000">
                <a:solidFill>
                  <a:srgbClr val="FFFFFF"/>
                </a:solidFill>
              </a:defRPr>
            </a:lvl4pPr>
            <a:lvl5pPr lvl="4" rtl="0">
              <a:spcBef>
                <a:spcPts val="0"/>
              </a:spcBef>
              <a:spcAft>
                <a:spcPts val="0"/>
              </a:spcAft>
              <a:buClr>
                <a:srgbClr val="FFFFFF"/>
              </a:buClr>
              <a:buSzPts val="6000"/>
              <a:buNone/>
              <a:defRPr sz="6000">
                <a:solidFill>
                  <a:srgbClr val="FFFFFF"/>
                </a:solidFill>
              </a:defRPr>
            </a:lvl5pPr>
            <a:lvl6pPr lvl="5" rtl="0">
              <a:spcBef>
                <a:spcPts val="0"/>
              </a:spcBef>
              <a:spcAft>
                <a:spcPts val="0"/>
              </a:spcAft>
              <a:buClr>
                <a:srgbClr val="FFFFFF"/>
              </a:buClr>
              <a:buSzPts val="6000"/>
              <a:buNone/>
              <a:defRPr sz="6000">
                <a:solidFill>
                  <a:srgbClr val="FFFFFF"/>
                </a:solidFill>
              </a:defRPr>
            </a:lvl6pPr>
            <a:lvl7pPr lvl="6" rtl="0">
              <a:spcBef>
                <a:spcPts val="0"/>
              </a:spcBef>
              <a:spcAft>
                <a:spcPts val="0"/>
              </a:spcAft>
              <a:buClr>
                <a:srgbClr val="FFFFFF"/>
              </a:buClr>
              <a:buSzPts val="6000"/>
              <a:buNone/>
              <a:defRPr sz="6000">
                <a:solidFill>
                  <a:srgbClr val="FFFFFF"/>
                </a:solidFill>
              </a:defRPr>
            </a:lvl7pPr>
            <a:lvl8pPr lvl="7" rtl="0">
              <a:spcBef>
                <a:spcPts val="0"/>
              </a:spcBef>
              <a:spcAft>
                <a:spcPts val="0"/>
              </a:spcAft>
              <a:buClr>
                <a:srgbClr val="FFFFFF"/>
              </a:buClr>
              <a:buSzPts val="6000"/>
              <a:buNone/>
              <a:defRPr sz="6000">
                <a:solidFill>
                  <a:srgbClr val="FFFFFF"/>
                </a:solidFill>
              </a:defRPr>
            </a:lvl8pPr>
            <a:lvl9pPr lvl="8" rtl="0">
              <a:spcBef>
                <a:spcPts val="0"/>
              </a:spcBef>
              <a:spcAft>
                <a:spcPts val="0"/>
              </a:spcAft>
              <a:buClr>
                <a:srgbClr val="FFFFFF"/>
              </a:buClr>
              <a:buSzPts val="6000"/>
              <a:buNone/>
              <a:defRPr sz="6000">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solidFill>
          <a:srgbClr val="FFB600"/>
        </a:solidFill>
      </p:bgPr>
    </p:bg>
    <p:spTree>
      <p:nvGrpSpPr>
        <p:cNvPr id="57" name="Shape 57"/>
        <p:cNvGrpSpPr/>
        <p:nvPr/>
      </p:nvGrpSpPr>
      <p:grpSpPr>
        <a:xfrm>
          <a:off x="0" y="0"/>
          <a:ext cx="0" cy="0"/>
          <a:chOff x="0" y="0"/>
          <a:chExt cx="0" cy="0"/>
        </a:xfrm>
      </p:grpSpPr>
      <p:sp>
        <p:nvSpPr>
          <p:cNvPr id="58" name="Google Shape;58;p15"/>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ctrTitle"/>
          </p:nvPr>
        </p:nvSpPr>
        <p:spPr>
          <a:xfrm>
            <a:off x="685800" y="2726342"/>
            <a:ext cx="77724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0" name="Google Shape;60;p15"/>
          <p:cNvSpPr txBox="1"/>
          <p:nvPr>
            <p:ph idx="1" type="subTitle"/>
          </p:nvPr>
        </p:nvSpPr>
        <p:spPr>
          <a:xfrm>
            <a:off x="685800" y="3830653"/>
            <a:ext cx="7772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bg>
      <p:bgPr>
        <a:solidFill>
          <a:srgbClr val="FFB600"/>
        </a:solidFill>
      </p:bgPr>
    </p:bg>
    <p:spTree>
      <p:nvGrpSpPr>
        <p:cNvPr id="61" name="Shape 61"/>
        <p:cNvGrpSpPr/>
        <p:nvPr/>
      </p:nvGrpSpPr>
      <p:grpSpPr>
        <a:xfrm>
          <a:off x="0" y="0"/>
          <a:ext cx="0" cy="0"/>
          <a:chOff x="0" y="0"/>
          <a:chExt cx="0" cy="0"/>
        </a:xfrm>
      </p:grpSpPr>
      <p:sp>
        <p:nvSpPr>
          <p:cNvPr id="62" name="Google Shape;62;p16"/>
          <p:cNvSpPr/>
          <p:nvPr/>
        </p:nvSpPr>
        <p:spPr>
          <a:xfrm flipH="1">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6"/>
          <p:cNvSpPr txBox="1"/>
          <p:nvPr>
            <p:ph idx="1" type="body"/>
          </p:nvPr>
        </p:nvSpPr>
        <p:spPr>
          <a:xfrm>
            <a:off x="1757200" y="2161800"/>
            <a:ext cx="5629800" cy="819900"/>
          </a:xfrm>
          <a:prstGeom prst="rect">
            <a:avLst/>
          </a:prstGeom>
        </p:spPr>
        <p:txBody>
          <a:bodyPr anchorCtr="0" anchor="ctr" bIns="91425" lIns="91425" spcFirstLastPara="1" rIns="91425" wrap="square" tIns="91425">
            <a:noAutofit/>
          </a:bodyPr>
          <a:lstStyle>
            <a:lvl1pPr indent="-419100" lvl="0" marL="457200" rtl="0" algn="ctr">
              <a:spcBef>
                <a:spcPts val="600"/>
              </a:spcBef>
              <a:spcAft>
                <a:spcPts val="0"/>
              </a:spcAft>
              <a:buClr>
                <a:srgbClr val="434343"/>
              </a:buClr>
              <a:buSzPts val="3000"/>
              <a:buChar char="●"/>
              <a:defRPr i="1" sz="3000">
                <a:solidFill>
                  <a:srgbClr val="434343"/>
                </a:solidFill>
              </a:defRPr>
            </a:lvl1pPr>
            <a:lvl2pPr indent="-419100" lvl="1" marL="914400" rtl="0" algn="ctr">
              <a:spcBef>
                <a:spcPts val="0"/>
              </a:spcBef>
              <a:spcAft>
                <a:spcPts val="0"/>
              </a:spcAft>
              <a:buClr>
                <a:srgbClr val="434343"/>
              </a:buClr>
              <a:buSzPts val="3000"/>
              <a:buChar char="○"/>
              <a:defRPr i="1" sz="3000">
                <a:solidFill>
                  <a:srgbClr val="434343"/>
                </a:solidFill>
              </a:defRPr>
            </a:lvl2pPr>
            <a:lvl3pPr indent="-419100" lvl="2" marL="1371600" rtl="0" algn="ctr">
              <a:spcBef>
                <a:spcPts val="0"/>
              </a:spcBef>
              <a:spcAft>
                <a:spcPts val="0"/>
              </a:spcAft>
              <a:buClr>
                <a:srgbClr val="434343"/>
              </a:buClr>
              <a:buSzPts val="3000"/>
              <a:buChar char="■"/>
              <a:defRPr i="1" sz="3000">
                <a:solidFill>
                  <a:srgbClr val="434343"/>
                </a:solidFill>
              </a:defRPr>
            </a:lvl3pPr>
            <a:lvl4pPr indent="-419100" lvl="3" marL="1828800" rtl="0" algn="ctr">
              <a:spcBef>
                <a:spcPts val="0"/>
              </a:spcBef>
              <a:spcAft>
                <a:spcPts val="0"/>
              </a:spcAft>
              <a:buClr>
                <a:srgbClr val="434343"/>
              </a:buClr>
              <a:buSzPts val="3000"/>
              <a:buChar char="●"/>
              <a:defRPr i="1" sz="3000">
                <a:solidFill>
                  <a:srgbClr val="434343"/>
                </a:solidFill>
              </a:defRPr>
            </a:lvl4pPr>
            <a:lvl5pPr indent="-419100" lvl="4" marL="2286000" rtl="0" algn="ctr">
              <a:spcBef>
                <a:spcPts val="0"/>
              </a:spcBef>
              <a:spcAft>
                <a:spcPts val="0"/>
              </a:spcAft>
              <a:buClr>
                <a:srgbClr val="434343"/>
              </a:buClr>
              <a:buSzPts val="3000"/>
              <a:buChar char="○"/>
              <a:defRPr i="1" sz="3000">
                <a:solidFill>
                  <a:srgbClr val="434343"/>
                </a:solidFill>
              </a:defRPr>
            </a:lvl5pPr>
            <a:lvl6pPr indent="-419100" lvl="5" marL="2743200" rtl="0" algn="ctr">
              <a:spcBef>
                <a:spcPts val="0"/>
              </a:spcBef>
              <a:spcAft>
                <a:spcPts val="0"/>
              </a:spcAft>
              <a:buClr>
                <a:srgbClr val="434343"/>
              </a:buClr>
              <a:buSzPts val="3000"/>
              <a:buChar char="■"/>
              <a:defRPr i="1" sz="3000">
                <a:solidFill>
                  <a:srgbClr val="434343"/>
                </a:solidFill>
              </a:defRPr>
            </a:lvl6pPr>
            <a:lvl7pPr indent="-419100" lvl="6" marL="3200400" rtl="0" algn="ctr">
              <a:spcBef>
                <a:spcPts val="0"/>
              </a:spcBef>
              <a:spcAft>
                <a:spcPts val="0"/>
              </a:spcAft>
              <a:buClr>
                <a:srgbClr val="434343"/>
              </a:buClr>
              <a:buSzPts val="3000"/>
              <a:buChar char="●"/>
              <a:defRPr i="1" sz="3000">
                <a:solidFill>
                  <a:srgbClr val="434343"/>
                </a:solidFill>
              </a:defRPr>
            </a:lvl7pPr>
            <a:lvl8pPr indent="-419100" lvl="7" marL="3657600" rtl="0" algn="ctr">
              <a:spcBef>
                <a:spcPts val="0"/>
              </a:spcBef>
              <a:spcAft>
                <a:spcPts val="0"/>
              </a:spcAft>
              <a:buClr>
                <a:srgbClr val="434343"/>
              </a:buClr>
              <a:buSzPts val="3000"/>
              <a:buChar char="○"/>
              <a:defRPr i="1" sz="3000">
                <a:solidFill>
                  <a:srgbClr val="434343"/>
                </a:solidFill>
              </a:defRPr>
            </a:lvl8pPr>
            <a:lvl9pPr indent="-419100" lvl="8" marL="4114800" rtl="0" algn="ctr">
              <a:spcBef>
                <a:spcPts val="0"/>
              </a:spcBef>
              <a:spcAft>
                <a:spcPts val="0"/>
              </a:spcAft>
              <a:buClr>
                <a:srgbClr val="434343"/>
              </a:buClr>
              <a:buSzPts val="3000"/>
              <a:buChar char="■"/>
              <a:defRPr i="1" sz="3000">
                <a:solidFill>
                  <a:srgbClr val="434343"/>
                </a:solidFill>
              </a:defRPr>
            </a:lvl9pPr>
          </a:lstStyle>
          <a:p/>
        </p:txBody>
      </p:sp>
      <p:sp>
        <p:nvSpPr>
          <p:cNvPr id="64" name="Google Shape;64;p16"/>
          <p:cNvSpPr txBox="1"/>
          <p:nvPr/>
        </p:nvSpPr>
        <p:spPr>
          <a:xfrm>
            <a:off x="205550" y="75075"/>
            <a:ext cx="7995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0">
                <a:solidFill>
                  <a:srgbClr val="434343"/>
                </a:solidFill>
                <a:latin typeface="Raleway"/>
                <a:ea typeface="Raleway"/>
                <a:cs typeface="Raleway"/>
                <a:sym typeface="Raleway"/>
              </a:rPr>
              <a:t>“</a:t>
            </a:r>
            <a:endParaRPr b="1" sz="12000">
              <a:solidFill>
                <a:srgbClr val="434343"/>
              </a:solidFill>
              <a:latin typeface="Raleway"/>
              <a:ea typeface="Raleway"/>
              <a:cs typeface="Raleway"/>
              <a:sym typeface="Raleway"/>
            </a:endParaRPr>
          </a:p>
        </p:txBody>
      </p:sp>
      <p:sp>
        <p:nvSpPr>
          <p:cNvPr id="65" name="Google Shape;65;p16"/>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66" name="Shape 66"/>
        <p:cNvGrpSpPr/>
        <p:nvPr/>
      </p:nvGrpSpPr>
      <p:grpSpPr>
        <a:xfrm>
          <a:off x="0" y="0"/>
          <a:ext cx="0" cy="0"/>
          <a:chOff x="0" y="0"/>
          <a:chExt cx="0" cy="0"/>
        </a:xfrm>
      </p:grpSpPr>
      <p:sp>
        <p:nvSpPr>
          <p:cNvPr id="67" name="Google Shape;67;p17"/>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7"/>
          <p:cNvSpPr txBox="1"/>
          <p:nvPr>
            <p:ph type="title"/>
          </p:nvPr>
        </p:nvSpPr>
        <p:spPr>
          <a:xfrm>
            <a:off x="922000" y="891775"/>
            <a:ext cx="68661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p:txBody>
      </p:sp>
      <p:sp>
        <p:nvSpPr>
          <p:cNvPr id="69" name="Google Shape;69;p17"/>
          <p:cNvSpPr txBox="1"/>
          <p:nvPr>
            <p:ph idx="1" type="body"/>
          </p:nvPr>
        </p:nvSpPr>
        <p:spPr>
          <a:xfrm>
            <a:off x="922000" y="1885951"/>
            <a:ext cx="6866100" cy="2366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Clr>
                <a:srgbClr val="FFB600"/>
              </a:buClr>
              <a:buSzPts val="1800"/>
              <a:buChar char="●"/>
              <a:defRPr/>
            </a:lvl1pPr>
            <a:lvl2pPr indent="-342900" lvl="1" marL="914400" rtl="0">
              <a:spcBef>
                <a:spcPts val="0"/>
              </a:spcBef>
              <a:spcAft>
                <a:spcPts val="0"/>
              </a:spcAft>
              <a:buClr>
                <a:srgbClr val="FFB600"/>
              </a:buClr>
              <a:buSzPts val="1800"/>
              <a:buChar char="○"/>
              <a:defRPr/>
            </a:lvl2pPr>
            <a:lvl3pPr indent="-342900" lvl="2" marL="1371600" rtl="0">
              <a:spcBef>
                <a:spcPts val="0"/>
              </a:spcBef>
              <a:spcAft>
                <a:spcPts val="0"/>
              </a:spcAft>
              <a:buClr>
                <a:srgbClr val="FFB600"/>
              </a:buClr>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0" name="Google Shape;70;p17"/>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rtl="0">
              <a:buNone/>
              <a:defRPr>
                <a:solidFill>
                  <a:srgbClr val="FFB600"/>
                </a:solidFill>
              </a:defRPr>
            </a:lvl1pPr>
            <a:lvl2pPr lvl="1" rtl="0">
              <a:buNone/>
              <a:defRPr>
                <a:solidFill>
                  <a:srgbClr val="FFB600"/>
                </a:solidFill>
              </a:defRPr>
            </a:lvl2pPr>
            <a:lvl3pPr lvl="2" rtl="0">
              <a:buNone/>
              <a:defRPr>
                <a:solidFill>
                  <a:srgbClr val="FFB600"/>
                </a:solidFill>
              </a:defRPr>
            </a:lvl3pPr>
            <a:lvl4pPr lvl="3" rtl="0">
              <a:buNone/>
              <a:defRPr>
                <a:solidFill>
                  <a:srgbClr val="FFB600"/>
                </a:solidFill>
              </a:defRPr>
            </a:lvl4pPr>
            <a:lvl5pPr lvl="4" rtl="0">
              <a:buNone/>
              <a:defRPr>
                <a:solidFill>
                  <a:srgbClr val="FFB600"/>
                </a:solidFill>
              </a:defRPr>
            </a:lvl5pPr>
            <a:lvl6pPr lvl="5" rtl="0">
              <a:buNone/>
              <a:defRPr>
                <a:solidFill>
                  <a:srgbClr val="FFB600"/>
                </a:solidFill>
              </a:defRPr>
            </a:lvl6pPr>
            <a:lvl7pPr lvl="6" rtl="0">
              <a:buNone/>
              <a:defRPr>
                <a:solidFill>
                  <a:srgbClr val="FFB600"/>
                </a:solidFill>
              </a:defRPr>
            </a:lvl7pPr>
            <a:lvl8pPr lvl="7" rtl="0">
              <a:buNone/>
              <a:defRPr>
                <a:solidFill>
                  <a:srgbClr val="FFB600"/>
                </a:solidFill>
              </a:defRPr>
            </a:lvl8pPr>
            <a:lvl9pPr lvl="8" rtl="0">
              <a:buNone/>
              <a:defRPr>
                <a:solidFill>
                  <a:srgbClr val="FFB6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71" name="Shape 71"/>
        <p:cNvGrpSpPr/>
        <p:nvPr/>
      </p:nvGrpSpPr>
      <p:grpSpPr>
        <a:xfrm>
          <a:off x="0" y="0"/>
          <a:ext cx="0" cy="0"/>
          <a:chOff x="0" y="0"/>
          <a:chExt cx="0" cy="0"/>
        </a:xfrm>
      </p:grpSpPr>
      <p:sp>
        <p:nvSpPr>
          <p:cNvPr id="72" name="Google Shape;72;p18"/>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8"/>
          <p:cNvSpPr txBox="1"/>
          <p:nvPr>
            <p:ph type="title"/>
          </p:nvPr>
        </p:nvSpPr>
        <p:spPr>
          <a:xfrm>
            <a:off x="922000" y="891775"/>
            <a:ext cx="68661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p:txBody>
      </p:sp>
      <p:sp>
        <p:nvSpPr>
          <p:cNvPr id="74" name="Google Shape;74;p18"/>
          <p:cNvSpPr txBox="1"/>
          <p:nvPr>
            <p:ph idx="1" type="body"/>
          </p:nvPr>
        </p:nvSpPr>
        <p:spPr>
          <a:xfrm>
            <a:off x="922000" y="1887378"/>
            <a:ext cx="3543300" cy="30276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5" name="Google Shape;75;p18"/>
          <p:cNvSpPr txBox="1"/>
          <p:nvPr>
            <p:ph idx="2" type="body"/>
          </p:nvPr>
        </p:nvSpPr>
        <p:spPr>
          <a:xfrm>
            <a:off x="4678687" y="1887378"/>
            <a:ext cx="3543300" cy="30276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6" name="Google Shape;76;p18"/>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77" name="Shape 77"/>
        <p:cNvGrpSpPr/>
        <p:nvPr/>
      </p:nvGrpSpPr>
      <p:grpSpPr>
        <a:xfrm>
          <a:off x="0" y="0"/>
          <a:ext cx="0" cy="0"/>
          <a:chOff x="0" y="0"/>
          <a:chExt cx="0" cy="0"/>
        </a:xfrm>
      </p:grpSpPr>
      <p:sp>
        <p:nvSpPr>
          <p:cNvPr id="78" name="Google Shape;78;p19"/>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9"/>
          <p:cNvSpPr txBox="1"/>
          <p:nvPr>
            <p:ph type="title"/>
          </p:nvPr>
        </p:nvSpPr>
        <p:spPr>
          <a:xfrm>
            <a:off x="922000" y="891775"/>
            <a:ext cx="68661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p:txBody>
      </p:sp>
      <p:sp>
        <p:nvSpPr>
          <p:cNvPr id="80" name="Google Shape;80;p19"/>
          <p:cNvSpPr txBox="1"/>
          <p:nvPr>
            <p:ph idx="1" type="body"/>
          </p:nvPr>
        </p:nvSpPr>
        <p:spPr>
          <a:xfrm>
            <a:off x="922000" y="1930500"/>
            <a:ext cx="2332200" cy="2919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81" name="Google Shape;81;p19"/>
          <p:cNvSpPr txBox="1"/>
          <p:nvPr>
            <p:ph idx="2" type="body"/>
          </p:nvPr>
        </p:nvSpPr>
        <p:spPr>
          <a:xfrm>
            <a:off x="3373778" y="1930500"/>
            <a:ext cx="2332200" cy="2919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82" name="Google Shape;82;p19"/>
          <p:cNvSpPr txBox="1"/>
          <p:nvPr>
            <p:ph idx="3" type="body"/>
          </p:nvPr>
        </p:nvSpPr>
        <p:spPr>
          <a:xfrm>
            <a:off x="5825557" y="1930500"/>
            <a:ext cx="2332200" cy="2919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83" name="Google Shape;83;p19"/>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4" name="Shape 84"/>
        <p:cNvGrpSpPr/>
        <p:nvPr/>
      </p:nvGrpSpPr>
      <p:grpSpPr>
        <a:xfrm>
          <a:off x="0" y="0"/>
          <a:ext cx="0" cy="0"/>
          <a:chOff x="0" y="0"/>
          <a:chExt cx="0" cy="0"/>
        </a:xfrm>
      </p:grpSpPr>
      <p:sp>
        <p:nvSpPr>
          <p:cNvPr id="85" name="Google Shape;85;p20"/>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0"/>
          <p:cNvSpPr txBox="1"/>
          <p:nvPr>
            <p:ph type="title"/>
          </p:nvPr>
        </p:nvSpPr>
        <p:spPr>
          <a:xfrm>
            <a:off x="922000" y="891775"/>
            <a:ext cx="6866100" cy="857400"/>
          </a:xfrm>
          <a:prstGeom prst="rect">
            <a:avLst/>
          </a:prstGeom>
        </p:spPr>
        <p:txBody>
          <a:bodyPr anchorCtr="0" anchor="t" bIns="91425" lIns="91425" spcFirstLastPara="1" rIns="91425" wrap="square" tIns="91425">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p:txBody>
      </p:sp>
      <p:sp>
        <p:nvSpPr>
          <p:cNvPr id="87" name="Google Shape;87;p20"/>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8" name="Shape 88"/>
        <p:cNvGrpSpPr/>
        <p:nvPr/>
      </p:nvGrpSpPr>
      <p:grpSpPr>
        <a:xfrm>
          <a:off x="0" y="0"/>
          <a:ext cx="0" cy="0"/>
          <a:chOff x="0" y="0"/>
          <a:chExt cx="0" cy="0"/>
        </a:xfrm>
      </p:grpSpPr>
      <p:sp>
        <p:nvSpPr>
          <p:cNvPr id="89" name="Google Shape;89;p21"/>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1"/>
          <p:cNvSpPr txBox="1"/>
          <p:nvPr>
            <p:ph idx="1" type="body"/>
          </p:nvPr>
        </p:nvSpPr>
        <p:spPr>
          <a:xfrm>
            <a:off x="457200" y="4253909"/>
            <a:ext cx="8229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400"/>
              <a:buNone/>
              <a:defRPr sz="1400"/>
            </a:lvl1pPr>
          </a:lstStyle>
          <a:p/>
        </p:txBody>
      </p:sp>
      <p:sp>
        <p:nvSpPr>
          <p:cNvPr id="91" name="Google Shape;91;p21"/>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2" name="Shape 92"/>
        <p:cNvGrpSpPr/>
        <p:nvPr/>
      </p:nvGrpSpPr>
      <p:grpSpPr>
        <a:xfrm>
          <a:off x="0" y="0"/>
          <a:ext cx="0" cy="0"/>
          <a:chOff x="0" y="0"/>
          <a:chExt cx="0" cy="0"/>
        </a:xfrm>
      </p:grpSpPr>
      <p:sp>
        <p:nvSpPr>
          <p:cNvPr id="93" name="Google Shape;93;p22"/>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94" name="Google Shape;94;p22"/>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olored">
  <p:cSld name="BLANK_1">
    <p:bg>
      <p:bgPr>
        <a:solidFill>
          <a:srgbClr val="FFB600"/>
        </a:solidFill>
      </p:bgPr>
    </p:bg>
    <p:spTree>
      <p:nvGrpSpPr>
        <p:cNvPr id="95" name="Shape 95"/>
        <p:cNvGrpSpPr/>
        <p:nvPr/>
      </p:nvGrpSpPr>
      <p:grpSpPr>
        <a:xfrm>
          <a:off x="0" y="0"/>
          <a:ext cx="0" cy="0"/>
          <a:chOff x="0" y="0"/>
          <a:chExt cx="0" cy="0"/>
        </a:xfrm>
      </p:grpSpPr>
      <p:sp>
        <p:nvSpPr>
          <p:cNvPr id="96" name="Google Shape;96;p23"/>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97" name="Google Shape;97;p23"/>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3.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922000" y="891775"/>
            <a:ext cx="6866100" cy="857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p:txBody>
      </p:sp>
      <p:sp>
        <p:nvSpPr>
          <p:cNvPr id="52" name="Google Shape;52;p13"/>
          <p:cNvSpPr txBox="1"/>
          <p:nvPr>
            <p:ph idx="1" type="body"/>
          </p:nvPr>
        </p:nvSpPr>
        <p:spPr>
          <a:xfrm>
            <a:off x="922000" y="1885951"/>
            <a:ext cx="6866100" cy="2366100"/>
          </a:xfrm>
          <a:prstGeom prst="rect">
            <a:avLst/>
          </a:prstGeom>
          <a:noFill/>
          <a:ln>
            <a:noFill/>
          </a:ln>
        </p:spPr>
        <p:txBody>
          <a:bodyPr anchorCtr="0" anchor="t" bIns="91425" lIns="91425" spcFirstLastPara="1" rIns="91425" wrap="square" tIns="91425">
            <a:noAutofit/>
          </a:bodyPr>
          <a:lstStyle>
            <a:lvl1pPr indent="-342900" lvl="0" marL="457200" rtl="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indent="-342900" lvl="1" marL="914400" rtl="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indent="-342900" lvl="2" marL="1371600" rtl="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indent="-342900" lvl="3" marL="18288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indent="-342900" lvl="4" marL="22860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indent="-342900" lvl="5" marL="27432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indent="-342900" lvl="6" marL="32004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indent="-342900" lvl="7" marL="36576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indent="-342900" lvl="8" marL="41148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p:txBody>
      </p:sp>
      <p:sp>
        <p:nvSpPr>
          <p:cNvPr id="53" name="Google Shape;53;p13"/>
          <p:cNvSpPr txBox="1"/>
          <p:nvPr>
            <p:ph idx="12" type="sldNum"/>
          </p:nvPr>
        </p:nvSpPr>
        <p:spPr>
          <a:xfrm>
            <a:off x="8604400" y="4590300"/>
            <a:ext cx="539700" cy="553200"/>
          </a:xfrm>
          <a:prstGeom prst="rect">
            <a:avLst/>
          </a:prstGeom>
          <a:noFill/>
          <a:ln>
            <a:noFill/>
          </a:ln>
        </p:spPr>
        <p:txBody>
          <a:bodyPr anchorCtr="0" anchor="ctr" bIns="91425" lIns="91425" spcFirstLastPara="1" rIns="91425" wrap="square" tIns="91425">
            <a:noAutofit/>
          </a:bodyPr>
          <a:lstStyle>
            <a:lvl1pPr lvl="0" rtl="0" algn="ctr">
              <a:buNone/>
              <a:defRPr sz="1300">
                <a:solidFill>
                  <a:srgbClr val="FFB600"/>
                </a:solidFill>
                <a:latin typeface="Raleway ExtraBold"/>
                <a:ea typeface="Raleway ExtraBold"/>
                <a:cs typeface="Raleway ExtraBold"/>
                <a:sym typeface="Raleway ExtraBold"/>
              </a:defRPr>
            </a:lvl1pPr>
            <a:lvl2pPr lvl="1" rtl="0" algn="ctr">
              <a:buNone/>
              <a:defRPr sz="1300">
                <a:solidFill>
                  <a:srgbClr val="FFB600"/>
                </a:solidFill>
                <a:latin typeface="Raleway ExtraBold"/>
                <a:ea typeface="Raleway ExtraBold"/>
                <a:cs typeface="Raleway ExtraBold"/>
                <a:sym typeface="Raleway ExtraBold"/>
              </a:defRPr>
            </a:lvl2pPr>
            <a:lvl3pPr lvl="2" rtl="0" algn="ctr">
              <a:buNone/>
              <a:defRPr sz="1300">
                <a:solidFill>
                  <a:srgbClr val="FFB600"/>
                </a:solidFill>
                <a:latin typeface="Raleway ExtraBold"/>
                <a:ea typeface="Raleway ExtraBold"/>
                <a:cs typeface="Raleway ExtraBold"/>
                <a:sym typeface="Raleway ExtraBold"/>
              </a:defRPr>
            </a:lvl3pPr>
            <a:lvl4pPr lvl="3" rtl="0" algn="ctr">
              <a:buNone/>
              <a:defRPr sz="1300">
                <a:solidFill>
                  <a:srgbClr val="FFB600"/>
                </a:solidFill>
                <a:latin typeface="Raleway ExtraBold"/>
                <a:ea typeface="Raleway ExtraBold"/>
                <a:cs typeface="Raleway ExtraBold"/>
                <a:sym typeface="Raleway ExtraBold"/>
              </a:defRPr>
            </a:lvl4pPr>
            <a:lvl5pPr lvl="4" rtl="0" algn="ctr">
              <a:buNone/>
              <a:defRPr sz="1300">
                <a:solidFill>
                  <a:srgbClr val="FFB600"/>
                </a:solidFill>
                <a:latin typeface="Raleway ExtraBold"/>
                <a:ea typeface="Raleway ExtraBold"/>
                <a:cs typeface="Raleway ExtraBold"/>
                <a:sym typeface="Raleway ExtraBold"/>
              </a:defRPr>
            </a:lvl5pPr>
            <a:lvl6pPr lvl="5" rtl="0" algn="ctr">
              <a:buNone/>
              <a:defRPr sz="1300">
                <a:solidFill>
                  <a:srgbClr val="FFB600"/>
                </a:solidFill>
                <a:latin typeface="Raleway ExtraBold"/>
                <a:ea typeface="Raleway ExtraBold"/>
                <a:cs typeface="Raleway ExtraBold"/>
                <a:sym typeface="Raleway ExtraBold"/>
              </a:defRPr>
            </a:lvl6pPr>
            <a:lvl7pPr lvl="6" rtl="0" algn="ctr">
              <a:buNone/>
              <a:defRPr sz="1300">
                <a:solidFill>
                  <a:srgbClr val="FFB600"/>
                </a:solidFill>
                <a:latin typeface="Raleway ExtraBold"/>
                <a:ea typeface="Raleway ExtraBold"/>
                <a:cs typeface="Raleway ExtraBold"/>
                <a:sym typeface="Raleway ExtraBold"/>
              </a:defRPr>
            </a:lvl7pPr>
            <a:lvl8pPr lvl="7" rtl="0" algn="ctr">
              <a:buNone/>
              <a:defRPr sz="1300">
                <a:solidFill>
                  <a:srgbClr val="FFB600"/>
                </a:solidFill>
                <a:latin typeface="Raleway ExtraBold"/>
                <a:ea typeface="Raleway ExtraBold"/>
                <a:cs typeface="Raleway ExtraBold"/>
                <a:sym typeface="Raleway ExtraBold"/>
              </a:defRPr>
            </a:lvl8pPr>
            <a:lvl9pPr lvl="8" rtl="0" algn="ctr">
              <a:buNone/>
              <a:defRPr sz="1300">
                <a:solidFill>
                  <a:srgbClr val="FFB600"/>
                </a:solidFill>
                <a:latin typeface="Raleway ExtraBold"/>
                <a:ea typeface="Raleway ExtraBold"/>
                <a:cs typeface="Raleway ExtraBold"/>
                <a:sym typeface="Raleway ExtraBold"/>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bit.ly/cs1-home" TargetMode="External"/><Relationship Id="rId4" Type="http://schemas.openxmlformats.org/officeDocument/2006/relationships/image" Target="../media/image17.pn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hyperlink" Target="http://www.youtube.com/watch?v=eUvzDWGvdCY" TargetMode="External"/><Relationship Id="rId5"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hyperlink" Target="http://www.youtube.com/watch?v=lKYQ1o2Uc_0" TargetMode="Externa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hyperlink" Target="https://discord.gg/8kCEHEZ"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hyperlink" Target="http://bit.ly/2oMmfA7" TargetMode="Externa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hyperlink" Target="https://twitter.com/CS1_Game_Engine"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5.gif"/><Relationship Id="rId4" Type="http://schemas.openxmlformats.org/officeDocument/2006/relationships/hyperlink" Target="https://www.linkedin.com/in/eisaman/" TargetMode="External"/><Relationship Id="rId5" Type="http://schemas.openxmlformats.org/officeDocument/2006/relationships/image" Target="../media/image7.png"/><Relationship Id="rId6" Type="http://schemas.openxmlformats.org/officeDocument/2006/relationships/hyperlink" Target="https://twitter.com/SirFizX_ELHS" TargetMode="External"/><Relationship Id="rId7"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hyperlink" Target="http://bit.ly/cs1-facebook"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hyperlink" Target="http://bit.ly/cs1-insta" TargetMode="Externa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hyperlink" Target="http://bit.ly/cs1-home" TargetMode="Externa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hyperlink" Target="https://github.com/EricEisaman/cs1" TargetMode="External"/><Relationship Id="rId9" Type="http://schemas.openxmlformats.org/officeDocument/2006/relationships/image" Target="../media/image3.png"/><Relationship Id="rId5" Type="http://schemas.openxmlformats.org/officeDocument/2006/relationships/image" Target="../media/image30.png"/><Relationship Id="rId6" Type="http://schemas.openxmlformats.org/officeDocument/2006/relationships/hyperlink" Target="https://github.com/EricEisaman/cs1-ide" TargetMode="External"/><Relationship Id="rId7" Type="http://schemas.openxmlformats.org/officeDocument/2006/relationships/image" Target="../media/image23.png"/><Relationship Id="rId8" Type="http://schemas.openxmlformats.org/officeDocument/2006/relationships/hyperlink" Target="https://github.com/EricEisaman/cs1-admi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hyperlink" Target="http://bit.ly/cs1-remix" TargetMode="External"/><Relationship Id="rId4" Type="http://schemas.openxmlformats.org/officeDocument/2006/relationships/hyperlink" Target="http://bit.ly/cs1-clean-remix" TargetMode="External"/><Relationship Id="rId5" Type="http://schemas.openxmlformats.org/officeDocument/2006/relationships/hyperlink" Target="https://cs1-ide.glitch.me" TargetMode="External"/><Relationship Id="rId6" Type="http://schemas.openxmlformats.org/officeDocument/2006/relationships/hyperlink" Target="https://cs1-admin.glitch.m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hyperlink" Target="http://bit.ly/cs1-remix" TargetMode="External"/><Relationship Id="rId4" Type="http://schemas.openxmlformats.org/officeDocument/2006/relationships/hyperlink" Target="http://bit.ly/cs1-clean-remix" TargetMode="External"/><Relationship Id="rId5" Type="http://schemas.openxmlformats.org/officeDocument/2006/relationships/hyperlink" Target="http://bit.ly/cs1-ide-remix" TargetMode="External"/><Relationship Id="rId6" Type="http://schemas.openxmlformats.org/officeDocument/2006/relationships/hyperlink" Target="http://bit.ly/cs1-admin-remix"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hyperlink" Target="http://bit.ly/lessons-templates" TargetMode="External"/><Relationship Id="rId4" Type="http://schemas.openxmlformats.org/officeDocument/2006/relationships/hyperlink" Target="http://bit.ly/quizzes-templat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31.png"/><Relationship Id="rId5"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hyperlink" Target="https://docs.google.com/presentation/d/e/2PACX-1vQgPW0diyBC1wp2fSjbmqXyl1I9DHqoRtr9K0YN3WgkZ29A-wSxRUThwfiMqzpcwqLiR3n6utDT3OrX/pub?start=false&amp;loop=false&amp;delayms=60000&amp;slide=id.p" TargetMode="External"/><Relationship Id="rId4"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hyperlink" Target="https://www.linkedin.com/in/eisaman/" TargetMode="External"/><Relationship Id="rId4" Type="http://schemas.openxmlformats.org/officeDocument/2006/relationships/image" Target="../media/image7.png"/><Relationship Id="rId5" Type="http://schemas.openxmlformats.org/officeDocument/2006/relationships/hyperlink" Target="https://twitter.com/SirFizX_ELHS" TargetMode="External"/><Relationship Id="rId6"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hyperlink" Target="http://bit.ly/cs1-home" TargetMode="Externa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hyperlink" Target="http://www.youtube.com/watch?v=VqsBXQ6FYYA" TargetMode="Externa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grpSp>
        <p:nvGrpSpPr>
          <p:cNvPr id="102" name="Google Shape;102;p24"/>
          <p:cNvGrpSpPr/>
          <p:nvPr/>
        </p:nvGrpSpPr>
        <p:grpSpPr>
          <a:xfrm>
            <a:off x="8093258" y="142576"/>
            <a:ext cx="896264" cy="896314"/>
            <a:chOff x="570875" y="4322250"/>
            <a:chExt cx="443300" cy="443325"/>
          </a:xfrm>
        </p:grpSpPr>
        <p:sp>
          <p:nvSpPr>
            <p:cNvPr id="103" name="Google Shape;103;p24"/>
            <p:cNvSpPr/>
            <p:nvPr/>
          </p:nvSpPr>
          <p:spPr>
            <a:xfrm>
              <a:off x="570875" y="4322250"/>
              <a:ext cx="443300" cy="443325"/>
            </a:xfrm>
            <a:custGeom>
              <a:rect b="b" l="l" r="r" t="t"/>
              <a:pathLst>
                <a:path extrusionOk="0" h="17733" w="17732">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4"/>
            <p:cNvSpPr/>
            <p:nvPr/>
          </p:nvSpPr>
          <p:spPr>
            <a:xfrm>
              <a:off x="597725" y="4665400"/>
              <a:ext cx="73300" cy="73300"/>
            </a:xfrm>
            <a:custGeom>
              <a:rect b="b" l="l" r="r" t="t"/>
              <a:pathLst>
                <a:path extrusionOk="0" h="2932" w="2932">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4"/>
            <p:cNvSpPr/>
            <p:nvPr/>
          </p:nvSpPr>
          <p:spPr>
            <a:xfrm>
              <a:off x="654525" y="4708150"/>
              <a:ext cx="47025" cy="47025"/>
            </a:xfrm>
            <a:custGeom>
              <a:rect b="b" l="l" r="r" t="t"/>
              <a:pathLst>
                <a:path extrusionOk="0" h="1881" w="1881">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4"/>
            <p:cNvSpPr/>
            <p:nvPr/>
          </p:nvSpPr>
          <p:spPr>
            <a:xfrm>
              <a:off x="581250" y="4634875"/>
              <a:ext cx="47050" cy="47050"/>
            </a:xfrm>
            <a:custGeom>
              <a:rect b="b" l="l" r="r" t="t"/>
              <a:pathLst>
                <a:path extrusionOk="0" h="1882" w="1882">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24"/>
          <p:cNvSpPr txBox="1"/>
          <p:nvPr/>
        </p:nvSpPr>
        <p:spPr>
          <a:xfrm>
            <a:off x="557101" y="2953996"/>
            <a:ext cx="7972800" cy="185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6500">
              <a:solidFill>
                <a:srgbClr val="FFFFFF"/>
              </a:solidFill>
              <a:latin typeface="Raleway ExtraBold"/>
              <a:ea typeface="Raleway ExtraBold"/>
              <a:cs typeface="Raleway ExtraBold"/>
              <a:sym typeface="Raleway ExtraBold"/>
            </a:endParaRPr>
          </a:p>
          <a:p>
            <a:pPr indent="0" lvl="0" marL="0" rtl="0" algn="ctr">
              <a:spcBef>
                <a:spcPts val="0"/>
              </a:spcBef>
              <a:spcAft>
                <a:spcPts val="0"/>
              </a:spcAft>
              <a:buNone/>
            </a:pPr>
            <a:r>
              <a:rPr lang="en" sz="6500">
                <a:solidFill>
                  <a:srgbClr val="A82F1E"/>
                </a:solidFill>
                <a:latin typeface="Raleway ExtraBold"/>
                <a:ea typeface="Raleway ExtraBold"/>
                <a:cs typeface="Raleway ExtraBold"/>
                <a:sym typeface="Raleway ExtraBold"/>
              </a:rPr>
              <a:t>CS1 Game Engine</a:t>
            </a:r>
            <a:r>
              <a:rPr lang="en" sz="6500">
                <a:solidFill>
                  <a:srgbClr val="FFFFFF"/>
                </a:solidFill>
                <a:latin typeface="Raleway ExtraBold"/>
                <a:ea typeface="Raleway ExtraBold"/>
                <a:cs typeface="Raleway ExtraBold"/>
                <a:sym typeface="Raleway ExtraBold"/>
              </a:rPr>
              <a:t> </a:t>
            </a:r>
            <a:endParaRPr sz="4500">
              <a:solidFill>
                <a:srgbClr val="FFFFFF"/>
              </a:solidFill>
              <a:latin typeface="Raleway ExtraBold"/>
              <a:ea typeface="Raleway ExtraBold"/>
              <a:cs typeface="Raleway ExtraBold"/>
              <a:sym typeface="Raleway ExtraBold"/>
            </a:endParaRPr>
          </a:p>
          <a:p>
            <a:pPr indent="0" lvl="0" marL="0" rtl="0" algn="ctr">
              <a:spcBef>
                <a:spcPts val="0"/>
              </a:spcBef>
              <a:spcAft>
                <a:spcPts val="0"/>
              </a:spcAft>
              <a:buNone/>
            </a:pPr>
            <a:r>
              <a:rPr lang="en" sz="6000">
                <a:solidFill>
                  <a:srgbClr val="ABEEF4"/>
                </a:solidFill>
                <a:latin typeface="Raleway ExtraBold"/>
                <a:ea typeface="Raleway ExtraBold"/>
                <a:cs typeface="Raleway ExtraBold"/>
                <a:sym typeface="Raleway ExtraBold"/>
              </a:rPr>
              <a:t>bit.ly/cs1-education</a:t>
            </a:r>
            <a:endParaRPr sz="6000">
              <a:solidFill>
                <a:srgbClr val="ABEEF4"/>
              </a:solidFill>
              <a:latin typeface="Raleway ExtraBold"/>
              <a:ea typeface="Raleway ExtraBold"/>
              <a:cs typeface="Raleway ExtraBold"/>
              <a:sym typeface="Raleway ExtraBold"/>
            </a:endParaRPr>
          </a:p>
        </p:txBody>
      </p:sp>
      <p:pic>
        <p:nvPicPr>
          <p:cNvPr id="108" name="Google Shape;108;p24">
            <a:hlinkClick r:id="rId3"/>
          </p:cNvPr>
          <p:cNvPicPr preferRelativeResize="0"/>
          <p:nvPr/>
        </p:nvPicPr>
        <p:blipFill>
          <a:blip r:embed="rId4">
            <a:alphaModFix/>
          </a:blip>
          <a:stretch>
            <a:fillRect/>
          </a:stretch>
        </p:blipFill>
        <p:spPr>
          <a:xfrm>
            <a:off x="3376963" y="451371"/>
            <a:ext cx="2390075" cy="2390075"/>
          </a:xfrm>
          <a:prstGeom prst="rect">
            <a:avLst/>
          </a:prstGeom>
          <a:noFill/>
          <a:ln>
            <a:noFill/>
          </a:ln>
        </p:spPr>
      </p:pic>
      <p:pic>
        <p:nvPicPr>
          <p:cNvPr id="109" name="Google Shape;109;p24"/>
          <p:cNvPicPr preferRelativeResize="0"/>
          <p:nvPr/>
        </p:nvPicPr>
        <p:blipFill>
          <a:blip r:embed="rId5">
            <a:alphaModFix/>
          </a:blip>
          <a:stretch>
            <a:fillRect/>
          </a:stretch>
        </p:blipFill>
        <p:spPr>
          <a:xfrm>
            <a:off x="1110725" y="693913"/>
            <a:ext cx="1905000" cy="1905000"/>
          </a:xfrm>
          <a:prstGeom prst="rect">
            <a:avLst/>
          </a:prstGeom>
          <a:noFill/>
          <a:ln>
            <a:noFill/>
          </a:ln>
        </p:spPr>
      </p:pic>
      <p:pic>
        <p:nvPicPr>
          <p:cNvPr id="110" name="Google Shape;110;p24"/>
          <p:cNvPicPr preferRelativeResize="0"/>
          <p:nvPr/>
        </p:nvPicPr>
        <p:blipFill>
          <a:blip r:embed="rId5">
            <a:alphaModFix/>
          </a:blip>
          <a:stretch>
            <a:fillRect/>
          </a:stretch>
        </p:blipFill>
        <p:spPr>
          <a:xfrm>
            <a:off x="6139925" y="693913"/>
            <a:ext cx="1905000" cy="1905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3"/>
          <p:cNvSpPr txBox="1"/>
          <p:nvPr>
            <p:ph type="title"/>
          </p:nvPr>
        </p:nvSpPr>
        <p:spPr>
          <a:xfrm>
            <a:off x="542575" y="304125"/>
            <a:ext cx="7544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400"/>
              <a:t>CS1 </a:t>
            </a:r>
            <a:r>
              <a:rPr lang="en" sz="4400">
                <a:solidFill>
                  <a:srgbClr val="FFB600"/>
                </a:solidFill>
              </a:rPr>
              <a:t>Applications on Phone</a:t>
            </a:r>
            <a:endParaRPr sz="4400">
              <a:solidFill>
                <a:srgbClr val="FFB600"/>
              </a:solidFill>
            </a:endParaRPr>
          </a:p>
        </p:txBody>
      </p:sp>
      <p:sp>
        <p:nvSpPr>
          <p:cNvPr id="213" name="Google Shape;213;p33"/>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14" name="Google Shape;214;p33"/>
          <p:cNvGrpSpPr/>
          <p:nvPr/>
        </p:nvGrpSpPr>
        <p:grpSpPr>
          <a:xfrm>
            <a:off x="8087089" y="356400"/>
            <a:ext cx="618316" cy="748360"/>
            <a:chOff x="584925" y="922575"/>
            <a:chExt cx="415200" cy="502525"/>
          </a:xfrm>
        </p:grpSpPr>
        <p:sp>
          <p:nvSpPr>
            <p:cNvPr id="215" name="Google Shape;215;p33"/>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3"/>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3"/>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 name="Google Shape;218;p33"/>
          <p:cNvSpPr txBox="1"/>
          <p:nvPr>
            <p:ph idx="1" type="body"/>
          </p:nvPr>
        </p:nvSpPr>
        <p:spPr>
          <a:xfrm>
            <a:off x="2998900" y="1687025"/>
            <a:ext cx="4921200" cy="278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2200">
                <a:latin typeface="Raleway"/>
                <a:ea typeface="Raleway"/>
                <a:cs typeface="Raleway"/>
                <a:sym typeface="Raleway"/>
              </a:rPr>
              <a:t>CS1 applications</a:t>
            </a:r>
            <a:r>
              <a:rPr b="1" lang="en" sz="2200"/>
              <a:t> can be </a:t>
            </a:r>
            <a:r>
              <a:rPr b="1" lang="en" sz="2200">
                <a:latin typeface="Raleway"/>
                <a:ea typeface="Raleway"/>
                <a:cs typeface="Raleway"/>
                <a:sym typeface="Raleway"/>
              </a:rPr>
              <a:t>installed</a:t>
            </a:r>
            <a:r>
              <a:rPr b="1" lang="en" sz="2200"/>
              <a:t> on phones.  There is hardly a more powerful incentive than empowering students to create their own applications.</a:t>
            </a:r>
            <a:endParaRPr sz="2200"/>
          </a:p>
          <a:p>
            <a:pPr indent="0" lvl="0" marL="0" rtl="0" algn="l">
              <a:spcBef>
                <a:spcPts val="600"/>
              </a:spcBef>
              <a:spcAft>
                <a:spcPts val="0"/>
              </a:spcAft>
              <a:buClr>
                <a:schemeClr val="dk1"/>
              </a:buClr>
              <a:buSzPts val="1100"/>
              <a:buFont typeface="Arial"/>
              <a:buNone/>
            </a:pPr>
            <a:r>
              <a:t/>
            </a:r>
            <a:endParaRPr sz="2200"/>
          </a:p>
        </p:txBody>
      </p:sp>
      <p:pic>
        <p:nvPicPr>
          <p:cNvPr id="219" name="Google Shape;219;p33"/>
          <p:cNvPicPr preferRelativeResize="0"/>
          <p:nvPr/>
        </p:nvPicPr>
        <p:blipFill>
          <a:blip r:embed="rId3">
            <a:alphaModFix/>
          </a:blip>
          <a:stretch>
            <a:fillRect/>
          </a:stretch>
        </p:blipFill>
        <p:spPr>
          <a:xfrm>
            <a:off x="1214775" y="1161525"/>
            <a:ext cx="1602757" cy="3472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4"/>
          <p:cNvSpPr txBox="1"/>
          <p:nvPr>
            <p:ph type="title"/>
          </p:nvPr>
        </p:nvSpPr>
        <p:spPr>
          <a:xfrm>
            <a:off x="542575" y="304125"/>
            <a:ext cx="7544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400"/>
              <a:t>CS1 </a:t>
            </a:r>
            <a:r>
              <a:rPr lang="en" sz="4400">
                <a:solidFill>
                  <a:srgbClr val="FFB600"/>
                </a:solidFill>
              </a:rPr>
              <a:t>Applications on Ipad</a:t>
            </a:r>
            <a:endParaRPr sz="4400">
              <a:solidFill>
                <a:srgbClr val="FFB600"/>
              </a:solidFill>
            </a:endParaRPr>
          </a:p>
        </p:txBody>
      </p:sp>
      <p:sp>
        <p:nvSpPr>
          <p:cNvPr id="225" name="Google Shape;225;p34"/>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26" name="Google Shape;226;p34"/>
          <p:cNvGrpSpPr/>
          <p:nvPr/>
        </p:nvGrpSpPr>
        <p:grpSpPr>
          <a:xfrm>
            <a:off x="8087089" y="356400"/>
            <a:ext cx="618316" cy="748360"/>
            <a:chOff x="584925" y="922575"/>
            <a:chExt cx="415200" cy="502525"/>
          </a:xfrm>
        </p:grpSpPr>
        <p:sp>
          <p:nvSpPr>
            <p:cNvPr id="227" name="Google Shape;227;p34"/>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4"/>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4"/>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0" name="Google Shape;230;p34"/>
          <p:cNvPicPr preferRelativeResize="0"/>
          <p:nvPr/>
        </p:nvPicPr>
        <p:blipFill>
          <a:blip r:embed="rId3">
            <a:alphaModFix/>
          </a:blip>
          <a:stretch>
            <a:fillRect/>
          </a:stretch>
        </p:blipFill>
        <p:spPr>
          <a:xfrm>
            <a:off x="727025" y="976625"/>
            <a:ext cx="2509625" cy="4021300"/>
          </a:xfrm>
          <a:prstGeom prst="rect">
            <a:avLst/>
          </a:prstGeom>
          <a:noFill/>
          <a:ln>
            <a:noFill/>
          </a:ln>
        </p:spPr>
      </p:pic>
      <p:sp>
        <p:nvSpPr>
          <p:cNvPr id="231" name="Google Shape;231;p34"/>
          <p:cNvSpPr txBox="1"/>
          <p:nvPr>
            <p:ph idx="1" type="body"/>
          </p:nvPr>
        </p:nvSpPr>
        <p:spPr>
          <a:xfrm>
            <a:off x="3476375" y="1654475"/>
            <a:ext cx="4921200" cy="278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2200">
                <a:latin typeface="Raleway"/>
                <a:ea typeface="Raleway"/>
                <a:cs typeface="Raleway"/>
                <a:sym typeface="Raleway"/>
              </a:rPr>
              <a:t>CS1 applications</a:t>
            </a:r>
            <a:r>
              <a:rPr b="1" lang="en" sz="2200"/>
              <a:t> can be </a:t>
            </a:r>
            <a:r>
              <a:rPr b="1" lang="en" sz="2200">
                <a:latin typeface="Raleway"/>
                <a:ea typeface="Raleway"/>
                <a:cs typeface="Raleway"/>
                <a:sym typeface="Raleway"/>
              </a:rPr>
              <a:t>installed</a:t>
            </a:r>
            <a:r>
              <a:rPr b="1" lang="en" sz="2200"/>
              <a:t> on Ipads.  All CS1 Applications work well with touch interfaces.</a:t>
            </a: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5"/>
          <p:cNvSpPr txBox="1"/>
          <p:nvPr>
            <p:ph type="title"/>
          </p:nvPr>
        </p:nvSpPr>
        <p:spPr>
          <a:xfrm>
            <a:off x="1316550" y="434600"/>
            <a:ext cx="65109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400"/>
              <a:t>CS1 </a:t>
            </a:r>
            <a:r>
              <a:rPr lang="en" sz="4400">
                <a:solidFill>
                  <a:srgbClr val="FFB600"/>
                </a:solidFill>
              </a:rPr>
              <a:t>Applications</a:t>
            </a:r>
            <a:r>
              <a:rPr lang="en" sz="4400">
                <a:solidFill>
                  <a:srgbClr val="FFB600"/>
                </a:solidFill>
              </a:rPr>
              <a:t> on PC</a:t>
            </a:r>
            <a:endParaRPr sz="4400">
              <a:solidFill>
                <a:srgbClr val="FFB600"/>
              </a:solidFill>
            </a:endParaRPr>
          </a:p>
        </p:txBody>
      </p:sp>
      <p:sp>
        <p:nvSpPr>
          <p:cNvPr id="237" name="Google Shape;237;p35"/>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38" name="Google Shape;238;p35"/>
          <p:cNvGrpSpPr/>
          <p:nvPr/>
        </p:nvGrpSpPr>
        <p:grpSpPr>
          <a:xfrm>
            <a:off x="8087089" y="356400"/>
            <a:ext cx="618316" cy="748360"/>
            <a:chOff x="584925" y="922575"/>
            <a:chExt cx="415200" cy="502525"/>
          </a:xfrm>
        </p:grpSpPr>
        <p:sp>
          <p:nvSpPr>
            <p:cNvPr id="239" name="Google Shape;239;p35"/>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5"/>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5"/>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35"/>
          <p:cNvSpPr txBox="1"/>
          <p:nvPr>
            <p:ph idx="1" type="body"/>
          </p:nvPr>
        </p:nvSpPr>
        <p:spPr>
          <a:xfrm>
            <a:off x="737894" y="3657700"/>
            <a:ext cx="7943100" cy="997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2200">
                <a:latin typeface="Raleway"/>
                <a:ea typeface="Raleway"/>
                <a:cs typeface="Raleway"/>
                <a:sym typeface="Raleway"/>
              </a:rPr>
              <a:t>CS1 applications</a:t>
            </a:r>
            <a:r>
              <a:rPr b="1" lang="en" sz="2200"/>
              <a:t> can be </a:t>
            </a:r>
            <a:r>
              <a:rPr b="1" lang="en" sz="2200">
                <a:latin typeface="Raleway"/>
                <a:ea typeface="Raleway"/>
                <a:cs typeface="Raleway"/>
                <a:sym typeface="Raleway"/>
              </a:rPr>
              <a:t>installed</a:t>
            </a:r>
            <a:r>
              <a:rPr b="1" lang="en" sz="2200"/>
              <a:t> on laptops and desktops where their launch icons can be added to the taskbar.  </a:t>
            </a:r>
            <a:endParaRPr sz="2200"/>
          </a:p>
          <a:p>
            <a:pPr indent="0" lvl="0" marL="0" rtl="0" algn="l">
              <a:spcBef>
                <a:spcPts val="600"/>
              </a:spcBef>
              <a:spcAft>
                <a:spcPts val="0"/>
              </a:spcAft>
              <a:buClr>
                <a:schemeClr val="dk1"/>
              </a:buClr>
              <a:buSzPts val="1100"/>
              <a:buFont typeface="Arial"/>
              <a:buNone/>
            </a:pPr>
            <a:r>
              <a:t/>
            </a:r>
            <a:endParaRPr sz="2200"/>
          </a:p>
        </p:txBody>
      </p:sp>
      <p:pic>
        <p:nvPicPr>
          <p:cNvPr id="243" name="Google Shape;243;p35"/>
          <p:cNvPicPr preferRelativeResize="0"/>
          <p:nvPr/>
        </p:nvPicPr>
        <p:blipFill>
          <a:blip r:embed="rId3">
            <a:alphaModFix/>
          </a:blip>
          <a:stretch>
            <a:fillRect/>
          </a:stretch>
        </p:blipFill>
        <p:spPr>
          <a:xfrm>
            <a:off x="2930325" y="1874763"/>
            <a:ext cx="2990850" cy="1200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36"/>
          <p:cNvSpPr txBox="1"/>
          <p:nvPr>
            <p:ph type="title"/>
          </p:nvPr>
        </p:nvSpPr>
        <p:spPr>
          <a:xfrm>
            <a:off x="1779800" y="434575"/>
            <a:ext cx="5870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400"/>
              <a:t>CS1 </a:t>
            </a:r>
            <a:r>
              <a:rPr lang="en" sz="4400">
                <a:solidFill>
                  <a:srgbClr val="FFB600"/>
                </a:solidFill>
              </a:rPr>
              <a:t>Python Support</a:t>
            </a:r>
            <a:endParaRPr sz="4400">
              <a:solidFill>
                <a:srgbClr val="FFB600"/>
              </a:solidFill>
            </a:endParaRPr>
          </a:p>
        </p:txBody>
      </p:sp>
      <p:sp>
        <p:nvSpPr>
          <p:cNvPr id="249" name="Google Shape;249;p36"/>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50" name="Google Shape;250;p36"/>
          <p:cNvGrpSpPr/>
          <p:nvPr/>
        </p:nvGrpSpPr>
        <p:grpSpPr>
          <a:xfrm>
            <a:off x="8087089" y="356400"/>
            <a:ext cx="618316" cy="748360"/>
            <a:chOff x="584925" y="922575"/>
            <a:chExt cx="415200" cy="502525"/>
          </a:xfrm>
        </p:grpSpPr>
        <p:sp>
          <p:nvSpPr>
            <p:cNvPr id="251" name="Google Shape;251;p36"/>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6"/>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6"/>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 name="Google Shape;254;p36"/>
          <p:cNvSpPr txBox="1"/>
          <p:nvPr>
            <p:ph idx="1" type="body"/>
          </p:nvPr>
        </p:nvSpPr>
        <p:spPr>
          <a:xfrm>
            <a:off x="1423425" y="3657700"/>
            <a:ext cx="6406200" cy="748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lang="en" sz="2200">
                <a:latin typeface="Raleway"/>
                <a:ea typeface="Raleway"/>
                <a:cs typeface="Raleway"/>
                <a:sym typeface="Raleway"/>
              </a:rPr>
              <a:t>The</a:t>
            </a:r>
            <a:r>
              <a:rPr b="1" lang="en" sz="2200">
                <a:latin typeface="Raleway"/>
                <a:ea typeface="Raleway"/>
                <a:cs typeface="Raleway"/>
                <a:sym typeface="Raleway"/>
              </a:rPr>
              <a:t> </a:t>
            </a:r>
            <a:r>
              <a:rPr b="1" lang="en" sz="2200">
                <a:latin typeface="Raleway"/>
                <a:ea typeface="Raleway"/>
                <a:cs typeface="Raleway"/>
                <a:sym typeface="Raleway"/>
              </a:rPr>
              <a:t>CS1 Game Engine </a:t>
            </a:r>
            <a:r>
              <a:rPr lang="en" sz="2200">
                <a:latin typeface="Raleway"/>
                <a:ea typeface="Raleway"/>
                <a:cs typeface="Raleway"/>
                <a:sym typeface="Raleway"/>
              </a:rPr>
              <a:t>and</a:t>
            </a:r>
            <a:r>
              <a:rPr b="1" lang="en" sz="2200">
                <a:latin typeface="Raleway"/>
                <a:ea typeface="Raleway"/>
                <a:cs typeface="Raleway"/>
                <a:sym typeface="Raleway"/>
              </a:rPr>
              <a:t> CS1 IDE </a:t>
            </a:r>
            <a:r>
              <a:rPr lang="en" sz="2200">
                <a:latin typeface="Raleway"/>
                <a:ea typeface="Raleway"/>
                <a:cs typeface="Raleway"/>
                <a:sym typeface="Raleway"/>
              </a:rPr>
              <a:t>support </a:t>
            </a:r>
            <a:r>
              <a:rPr b="1" lang="en" sz="2200">
                <a:latin typeface="Raleway"/>
                <a:ea typeface="Raleway"/>
                <a:cs typeface="Raleway"/>
                <a:sym typeface="Raleway"/>
              </a:rPr>
              <a:t>Python language programming.</a:t>
            </a:r>
            <a:endParaRPr sz="2200"/>
          </a:p>
        </p:txBody>
      </p:sp>
      <p:pic>
        <p:nvPicPr>
          <p:cNvPr id="255" name="Google Shape;255;p36"/>
          <p:cNvPicPr preferRelativeResize="0"/>
          <p:nvPr/>
        </p:nvPicPr>
        <p:blipFill>
          <a:blip r:embed="rId3">
            <a:alphaModFix/>
          </a:blip>
          <a:stretch>
            <a:fillRect/>
          </a:stretch>
        </p:blipFill>
        <p:spPr>
          <a:xfrm>
            <a:off x="-130832" y="872575"/>
            <a:ext cx="2961524" cy="2961524"/>
          </a:xfrm>
          <a:prstGeom prst="rect">
            <a:avLst/>
          </a:prstGeom>
          <a:noFill/>
          <a:ln>
            <a:noFill/>
          </a:ln>
        </p:spPr>
      </p:pic>
      <p:pic>
        <p:nvPicPr>
          <p:cNvPr descr="This video provides a basic look into the CS1 Game Engine Python API." id="256" name="Google Shape;256;p36" title="CS1 Game Engine Python API">
            <a:hlinkClick r:id="rId4"/>
          </p:cNvPr>
          <p:cNvPicPr preferRelativeResize="0"/>
          <p:nvPr/>
        </p:nvPicPr>
        <p:blipFill>
          <a:blip r:embed="rId5">
            <a:alphaModFix/>
          </a:blip>
          <a:stretch>
            <a:fillRect/>
          </a:stretch>
        </p:blipFill>
        <p:spPr>
          <a:xfrm>
            <a:off x="3198042" y="1541288"/>
            <a:ext cx="2747900" cy="2060925"/>
          </a:xfrm>
          <a:prstGeom prst="rect">
            <a:avLst/>
          </a:prstGeom>
          <a:noFill/>
          <a:ln>
            <a:noFill/>
          </a:ln>
        </p:spPr>
      </p:pic>
      <p:pic>
        <p:nvPicPr>
          <p:cNvPr id="257" name="Google Shape;257;p36"/>
          <p:cNvPicPr preferRelativeResize="0"/>
          <p:nvPr/>
        </p:nvPicPr>
        <p:blipFill>
          <a:blip r:embed="rId3">
            <a:alphaModFix/>
          </a:blip>
          <a:stretch>
            <a:fillRect/>
          </a:stretch>
        </p:blipFill>
        <p:spPr>
          <a:xfrm>
            <a:off x="6269968" y="872575"/>
            <a:ext cx="2961524" cy="29615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7"/>
          <p:cNvSpPr txBox="1"/>
          <p:nvPr>
            <p:ph type="title"/>
          </p:nvPr>
        </p:nvSpPr>
        <p:spPr>
          <a:xfrm>
            <a:off x="922000" y="891775"/>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B600"/>
                </a:solidFill>
              </a:rPr>
              <a:t>Use Case</a:t>
            </a:r>
            <a:r>
              <a:rPr lang="en" sz="3600"/>
              <a:t> Examples</a:t>
            </a:r>
            <a:endParaRPr sz="3600"/>
          </a:p>
        </p:txBody>
      </p:sp>
      <p:sp>
        <p:nvSpPr>
          <p:cNvPr id="263" name="Google Shape;263;p37"/>
          <p:cNvSpPr txBox="1"/>
          <p:nvPr>
            <p:ph idx="1" type="body"/>
          </p:nvPr>
        </p:nvSpPr>
        <p:spPr>
          <a:xfrm>
            <a:off x="922000" y="1625700"/>
            <a:ext cx="2332200" cy="1483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Language Arts</a:t>
            </a:r>
            <a:endParaRPr b="1"/>
          </a:p>
          <a:p>
            <a:pPr indent="0" lvl="0" marL="0" rtl="0" algn="l">
              <a:spcBef>
                <a:spcPts val="600"/>
              </a:spcBef>
              <a:spcAft>
                <a:spcPts val="0"/>
              </a:spcAft>
              <a:buNone/>
            </a:pPr>
            <a:r>
              <a:rPr lang="en" sz="1200"/>
              <a:t>Students write a story which is narrated by a voice within a custom designed 3D application environment.</a:t>
            </a:r>
            <a:endParaRPr sz="1200"/>
          </a:p>
        </p:txBody>
      </p:sp>
      <p:sp>
        <p:nvSpPr>
          <p:cNvPr id="264" name="Google Shape;264;p37"/>
          <p:cNvSpPr txBox="1"/>
          <p:nvPr>
            <p:ph idx="2" type="body"/>
          </p:nvPr>
        </p:nvSpPr>
        <p:spPr>
          <a:xfrm>
            <a:off x="3373776" y="1625700"/>
            <a:ext cx="2332200" cy="1483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Foreign Language</a:t>
            </a:r>
            <a:endParaRPr b="1"/>
          </a:p>
          <a:p>
            <a:pPr indent="0" lvl="0" marL="0" rtl="0" algn="l">
              <a:spcBef>
                <a:spcPts val="600"/>
              </a:spcBef>
              <a:spcAft>
                <a:spcPts val="0"/>
              </a:spcAft>
              <a:buNone/>
            </a:pPr>
            <a:r>
              <a:rPr lang="en" sz="1200"/>
              <a:t>Students learn language and culture in an idyllic French town by purchasing items on a grocery list within 3D VR experience.</a:t>
            </a:r>
            <a:endParaRPr sz="1200"/>
          </a:p>
        </p:txBody>
      </p:sp>
      <p:sp>
        <p:nvSpPr>
          <p:cNvPr id="265" name="Google Shape;265;p37"/>
          <p:cNvSpPr txBox="1"/>
          <p:nvPr>
            <p:ph idx="3" type="body"/>
          </p:nvPr>
        </p:nvSpPr>
        <p:spPr>
          <a:xfrm>
            <a:off x="5825552" y="1625700"/>
            <a:ext cx="2332200" cy="1483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Math</a:t>
            </a:r>
            <a:endParaRPr b="1"/>
          </a:p>
          <a:p>
            <a:pPr indent="0" lvl="0" marL="0" rtl="0" algn="l">
              <a:spcBef>
                <a:spcPts val="600"/>
              </a:spcBef>
              <a:spcAft>
                <a:spcPts val="0"/>
              </a:spcAft>
              <a:buNone/>
            </a:pPr>
            <a:r>
              <a:rPr lang="en" sz="1200"/>
              <a:t>Students create a mathematical model controlling the motion of an object within a custom 3D application environment.</a:t>
            </a:r>
            <a:r>
              <a:rPr lang="en" sz="1200"/>
              <a:t> </a:t>
            </a:r>
            <a:endParaRPr sz="1200"/>
          </a:p>
          <a:p>
            <a:pPr indent="0" lvl="0" marL="0" rtl="0" algn="l">
              <a:spcBef>
                <a:spcPts val="600"/>
              </a:spcBef>
              <a:spcAft>
                <a:spcPts val="0"/>
              </a:spcAft>
              <a:buNone/>
            </a:pPr>
            <a:r>
              <a:t/>
            </a:r>
            <a:endParaRPr sz="1200"/>
          </a:p>
        </p:txBody>
      </p:sp>
      <p:sp>
        <p:nvSpPr>
          <p:cNvPr id="266" name="Google Shape;266;p37"/>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67" name="Google Shape;267;p37"/>
          <p:cNvSpPr txBox="1"/>
          <p:nvPr>
            <p:ph idx="1" type="body"/>
          </p:nvPr>
        </p:nvSpPr>
        <p:spPr>
          <a:xfrm>
            <a:off x="922000" y="3073500"/>
            <a:ext cx="2332200" cy="1483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Engineering</a:t>
            </a:r>
            <a:endParaRPr b="1"/>
          </a:p>
          <a:p>
            <a:pPr indent="0" lvl="0" marL="0" rtl="0" algn="l">
              <a:spcBef>
                <a:spcPts val="600"/>
              </a:spcBef>
              <a:spcAft>
                <a:spcPts val="0"/>
              </a:spcAft>
              <a:buNone/>
            </a:pPr>
            <a:r>
              <a:rPr lang="en" sz="1200"/>
              <a:t>Students design IoT circuits and networks which integrate with a custom 3D multiplayer environment.</a:t>
            </a:r>
            <a:endParaRPr sz="1200"/>
          </a:p>
        </p:txBody>
      </p:sp>
      <p:sp>
        <p:nvSpPr>
          <p:cNvPr id="268" name="Google Shape;268;p37"/>
          <p:cNvSpPr txBox="1"/>
          <p:nvPr>
            <p:ph idx="2" type="body"/>
          </p:nvPr>
        </p:nvSpPr>
        <p:spPr>
          <a:xfrm>
            <a:off x="3373776" y="3073500"/>
            <a:ext cx="2332200" cy="1483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Computer Science</a:t>
            </a:r>
            <a:endParaRPr b="1"/>
          </a:p>
          <a:p>
            <a:pPr indent="0" lvl="0" marL="0" rtl="0" algn="l">
              <a:spcBef>
                <a:spcPts val="600"/>
              </a:spcBef>
              <a:spcAft>
                <a:spcPts val="0"/>
              </a:spcAft>
              <a:buNone/>
            </a:pPr>
            <a:r>
              <a:rPr lang="en" sz="1200"/>
              <a:t>Students learn the fundamentals of computer science and programming while developing a custom 3D multiplayer game.</a:t>
            </a:r>
            <a:endParaRPr sz="1200"/>
          </a:p>
        </p:txBody>
      </p:sp>
      <p:sp>
        <p:nvSpPr>
          <p:cNvPr id="269" name="Google Shape;269;p37"/>
          <p:cNvSpPr txBox="1"/>
          <p:nvPr>
            <p:ph idx="3" type="body"/>
          </p:nvPr>
        </p:nvSpPr>
        <p:spPr>
          <a:xfrm>
            <a:off x="5825552" y="3073500"/>
            <a:ext cx="2332200" cy="1483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Physical Education</a:t>
            </a:r>
            <a:endParaRPr b="1"/>
          </a:p>
          <a:p>
            <a:pPr indent="0" lvl="0" marL="0" rtl="0" algn="l">
              <a:spcBef>
                <a:spcPts val="600"/>
              </a:spcBef>
              <a:spcAft>
                <a:spcPts val="0"/>
              </a:spcAft>
              <a:buNone/>
            </a:pPr>
            <a:r>
              <a:rPr lang="en" sz="1200"/>
              <a:t>Students use an Oculus Quest VR system to get exercise in a custom VR experience.</a:t>
            </a:r>
            <a:endParaRPr sz="1200"/>
          </a:p>
          <a:p>
            <a:pPr indent="0" lvl="0" marL="0" rtl="0" algn="l">
              <a:spcBef>
                <a:spcPts val="600"/>
              </a:spcBef>
              <a:spcAft>
                <a:spcPts val="0"/>
              </a:spcAft>
              <a:buNone/>
            </a:pPr>
            <a:r>
              <a:t/>
            </a:r>
            <a:endParaRPr sz="1200"/>
          </a:p>
        </p:txBody>
      </p:sp>
      <p:grpSp>
        <p:nvGrpSpPr>
          <p:cNvPr id="270" name="Google Shape;270;p37"/>
          <p:cNvGrpSpPr/>
          <p:nvPr/>
        </p:nvGrpSpPr>
        <p:grpSpPr>
          <a:xfrm>
            <a:off x="8054838" y="308799"/>
            <a:ext cx="796168" cy="763718"/>
            <a:chOff x="5241175" y="4959100"/>
            <a:chExt cx="539775" cy="517775"/>
          </a:xfrm>
        </p:grpSpPr>
        <p:sp>
          <p:nvSpPr>
            <p:cNvPr id="271" name="Google Shape;271;p37"/>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7"/>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7"/>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7"/>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7"/>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7"/>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8"/>
          <p:cNvSpPr txBox="1"/>
          <p:nvPr>
            <p:ph type="title"/>
          </p:nvPr>
        </p:nvSpPr>
        <p:spPr>
          <a:xfrm>
            <a:off x="922000" y="358375"/>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B600"/>
                </a:solidFill>
              </a:rPr>
              <a:t>Related</a:t>
            </a:r>
            <a:r>
              <a:rPr lang="en" sz="3600"/>
              <a:t> Research</a:t>
            </a:r>
            <a:endParaRPr sz="3600"/>
          </a:p>
        </p:txBody>
      </p:sp>
      <p:sp>
        <p:nvSpPr>
          <p:cNvPr id="282" name="Google Shape;282;p38"/>
          <p:cNvSpPr txBox="1"/>
          <p:nvPr>
            <p:ph idx="1" type="body"/>
          </p:nvPr>
        </p:nvSpPr>
        <p:spPr>
          <a:xfrm>
            <a:off x="486150" y="1072525"/>
            <a:ext cx="8206200" cy="3600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a:t>Deutsch, M. (2017),The Effect of Project-Based Learning on Student Self-Efficacy in a Developmental Mathematics Course</a:t>
            </a:r>
            <a:endParaRPr b="1"/>
          </a:p>
          <a:p>
            <a:pPr indent="0" lvl="0" marL="0" rtl="0" algn="l">
              <a:spcBef>
                <a:spcPts val="600"/>
              </a:spcBef>
              <a:spcAft>
                <a:spcPts val="0"/>
              </a:spcAft>
              <a:buClr>
                <a:schemeClr val="dk1"/>
              </a:buClr>
              <a:buSzPts val="1100"/>
              <a:buFont typeface="Arial"/>
              <a:buNone/>
            </a:pPr>
            <a:r>
              <a:t/>
            </a:r>
            <a:endParaRPr b="1"/>
          </a:p>
          <a:p>
            <a:pPr indent="0" lvl="0" marL="0" rtl="0" algn="l">
              <a:spcBef>
                <a:spcPts val="600"/>
              </a:spcBef>
              <a:spcAft>
                <a:spcPts val="0"/>
              </a:spcAft>
              <a:buClr>
                <a:schemeClr val="dk1"/>
              </a:buClr>
              <a:buSzPts val="1100"/>
              <a:buFont typeface="Arial"/>
              <a:buNone/>
            </a:pPr>
            <a:r>
              <a:rPr b="1" lang="en"/>
              <a:t>Shin, Myeong-Hee. (2018), Effects of project-based learning on students’ motivation and self-efficacy. English Teaching, 73(1), 95-114.</a:t>
            </a:r>
            <a:endParaRPr b="1"/>
          </a:p>
          <a:p>
            <a:pPr indent="0" lvl="0" marL="0" rtl="0" algn="l">
              <a:spcBef>
                <a:spcPts val="600"/>
              </a:spcBef>
              <a:spcAft>
                <a:spcPts val="0"/>
              </a:spcAft>
              <a:buClr>
                <a:schemeClr val="dk1"/>
              </a:buClr>
              <a:buSzPts val="1100"/>
              <a:buFont typeface="Arial"/>
              <a:buNone/>
            </a:pPr>
            <a:r>
              <a:t/>
            </a:r>
            <a:endParaRPr b="1"/>
          </a:p>
          <a:p>
            <a:pPr indent="0" lvl="0" marL="0" rtl="0" algn="l">
              <a:spcBef>
                <a:spcPts val="600"/>
              </a:spcBef>
              <a:spcAft>
                <a:spcPts val="0"/>
              </a:spcAft>
              <a:buClr>
                <a:schemeClr val="dk1"/>
              </a:buClr>
              <a:buSzPts val="1100"/>
              <a:buFont typeface="Arial"/>
              <a:buNone/>
            </a:pPr>
            <a:r>
              <a:rPr b="1" lang="en"/>
              <a:t>Prater M.L.,(2016),Student Authored Digital Games as Authentic Learning:  Using the Can You Create a Game Challenge in Elementary Classrooms</a:t>
            </a:r>
            <a:endParaRPr b="1"/>
          </a:p>
          <a:p>
            <a:pPr indent="0" lvl="0" marL="0" rtl="0" algn="l">
              <a:spcBef>
                <a:spcPts val="600"/>
              </a:spcBef>
              <a:spcAft>
                <a:spcPts val="0"/>
              </a:spcAft>
              <a:buClr>
                <a:schemeClr val="dk1"/>
              </a:buClr>
              <a:buSzPts val="1100"/>
              <a:buFont typeface="Arial"/>
              <a:buNone/>
            </a:pPr>
            <a:r>
              <a:t/>
            </a:r>
            <a:endParaRPr b="1"/>
          </a:p>
          <a:p>
            <a:pPr indent="0" lvl="0" marL="0" rtl="0" algn="l">
              <a:spcBef>
                <a:spcPts val="600"/>
              </a:spcBef>
              <a:spcAft>
                <a:spcPts val="0"/>
              </a:spcAft>
              <a:buClr>
                <a:schemeClr val="dk1"/>
              </a:buClr>
              <a:buSzPts val="1100"/>
              <a:buFont typeface="Arial"/>
              <a:buNone/>
            </a:pPr>
            <a:r>
              <a:rPr b="1" lang="en"/>
              <a:t>Keenhold B.W., (2019),Assessing Quantitative Reasoning in a Ninth Grade Science Class Using Interdisciplinary Data Story Assignments</a:t>
            </a:r>
            <a:endParaRPr b="1"/>
          </a:p>
          <a:p>
            <a:pPr indent="0" lvl="0" marL="0" rtl="0" algn="l">
              <a:spcBef>
                <a:spcPts val="600"/>
              </a:spcBef>
              <a:spcAft>
                <a:spcPts val="0"/>
              </a:spcAft>
              <a:buClr>
                <a:schemeClr val="dk1"/>
              </a:buClr>
              <a:buSzPts val="1100"/>
              <a:buFont typeface="Arial"/>
              <a:buNone/>
            </a:pPr>
            <a:r>
              <a:t/>
            </a:r>
            <a:endParaRPr b="1"/>
          </a:p>
          <a:p>
            <a:pPr indent="0" lvl="0" marL="0" rtl="0" algn="l">
              <a:spcBef>
                <a:spcPts val="600"/>
              </a:spcBef>
              <a:spcAft>
                <a:spcPts val="0"/>
              </a:spcAft>
              <a:buClr>
                <a:schemeClr val="dk1"/>
              </a:buClr>
              <a:buSzPts val="1100"/>
              <a:buFont typeface="Arial"/>
              <a:buNone/>
            </a:pPr>
            <a:r>
              <a:rPr b="1" lang="en"/>
              <a:t>Lingard R., Barkataki S., (2011),Teaching Teamwork in Engineering and Computer Science</a:t>
            </a:r>
            <a:endParaRPr b="1"/>
          </a:p>
          <a:p>
            <a:pPr indent="0" lvl="0" marL="0" rtl="0" algn="l">
              <a:spcBef>
                <a:spcPts val="600"/>
              </a:spcBef>
              <a:spcAft>
                <a:spcPts val="0"/>
              </a:spcAft>
              <a:buNone/>
            </a:pPr>
            <a:r>
              <a:t/>
            </a:r>
            <a:endParaRPr b="1"/>
          </a:p>
        </p:txBody>
      </p:sp>
      <p:sp>
        <p:nvSpPr>
          <p:cNvPr id="283" name="Google Shape;283;p38"/>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84" name="Google Shape;284;p38"/>
          <p:cNvGrpSpPr/>
          <p:nvPr/>
        </p:nvGrpSpPr>
        <p:grpSpPr>
          <a:xfrm>
            <a:off x="8054838" y="308799"/>
            <a:ext cx="796168" cy="763718"/>
            <a:chOff x="5241175" y="4959100"/>
            <a:chExt cx="539775" cy="517775"/>
          </a:xfrm>
        </p:grpSpPr>
        <p:sp>
          <p:nvSpPr>
            <p:cNvPr id="285" name="Google Shape;285;p38"/>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8"/>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8"/>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8"/>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8"/>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8"/>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9"/>
          <p:cNvSpPr txBox="1"/>
          <p:nvPr>
            <p:ph type="title"/>
          </p:nvPr>
        </p:nvSpPr>
        <p:spPr>
          <a:xfrm>
            <a:off x="629375" y="440600"/>
            <a:ext cx="73353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rgbClr val="FFB600"/>
                </a:solidFill>
              </a:rPr>
              <a:t>CS1 Game Engine</a:t>
            </a:r>
            <a:r>
              <a:rPr lang="en" sz="3300"/>
              <a:t> Getting Started</a:t>
            </a:r>
            <a:endParaRPr sz="3300"/>
          </a:p>
        </p:txBody>
      </p:sp>
      <p:sp>
        <p:nvSpPr>
          <p:cNvPr id="296" name="Google Shape;296;p39"/>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97" name="Google Shape;297;p39"/>
          <p:cNvGrpSpPr/>
          <p:nvPr/>
        </p:nvGrpSpPr>
        <p:grpSpPr>
          <a:xfrm>
            <a:off x="8054838" y="308799"/>
            <a:ext cx="796168" cy="763718"/>
            <a:chOff x="5241175" y="4959100"/>
            <a:chExt cx="539775" cy="517775"/>
          </a:xfrm>
        </p:grpSpPr>
        <p:sp>
          <p:nvSpPr>
            <p:cNvPr id="298" name="Google Shape;298;p39"/>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9"/>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9"/>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9"/>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9"/>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9"/>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Getting Started with the CS1 Game Engine" id="304" name="Google Shape;304;p39" title="Getting Started with the CS1 Game Engine">
            <a:hlinkClick r:id="rId3"/>
          </p:cNvPr>
          <p:cNvPicPr preferRelativeResize="0"/>
          <p:nvPr/>
        </p:nvPicPr>
        <p:blipFill>
          <a:blip r:embed="rId4">
            <a:alphaModFix/>
          </a:blip>
          <a:stretch>
            <a:fillRect/>
          </a:stretch>
        </p:blipFill>
        <p:spPr>
          <a:xfrm>
            <a:off x="1960738" y="1094469"/>
            <a:ext cx="5222525" cy="3916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40"/>
          <p:cNvSpPr txBox="1"/>
          <p:nvPr>
            <p:ph type="title"/>
          </p:nvPr>
        </p:nvSpPr>
        <p:spPr>
          <a:xfrm>
            <a:off x="922000" y="440591"/>
            <a:ext cx="68661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B600"/>
                </a:solidFill>
              </a:rPr>
              <a:t>CS1 </a:t>
            </a:r>
            <a:r>
              <a:rPr lang="en" sz="3600"/>
              <a:t>Discord Channel</a:t>
            </a:r>
            <a:endParaRPr sz="3600"/>
          </a:p>
        </p:txBody>
      </p:sp>
      <p:sp>
        <p:nvSpPr>
          <p:cNvPr id="310" name="Google Shape;310;p40"/>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11" name="Google Shape;311;p40"/>
          <p:cNvGrpSpPr/>
          <p:nvPr/>
        </p:nvGrpSpPr>
        <p:grpSpPr>
          <a:xfrm>
            <a:off x="8054838" y="308799"/>
            <a:ext cx="796168" cy="763718"/>
            <a:chOff x="5241175" y="4959100"/>
            <a:chExt cx="539775" cy="517775"/>
          </a:xfrm>
        </p:grpSpPr>
        <p:sp>
          <p:nvSpPr>
            <p:cNvPr id="312" name="Google Shape;312;p40"/>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0"/>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0"/>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0"/>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0"/>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0"/>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8" name="Google Shape;318;p40">
            <a:hlinkClick r:id="rId3"/>
          </p:cNvPr>
          <p:cNvPicPr preferRelativeResize="0"/>
          <p:nvPr/>
        </p:nvPicPr>
        <p:blipFill>
          <a:blip r:embed="rId4">
            <a:alphaModFix/>
          </a:blip>
          <a:stretch>
            <a:fillRect/>
          </a:stretch>
        </p:blipFill>
        <p:spPr>
          <a:xfrm>
            <a:off x="2618722" y="1406950"/>
            <a:ext cx="3677625" cy="2819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41"/>
          <p:cNvSpPr txBox="1"/>
          <p:nvPr>
            <p:ph type="title"/>
          </p:nvPr>
        </p:nvSpPr>
        <p:spPr>
          <a:xfrm>
            <a:off x="922000" y="440591"/>
            <a:ext cx="68661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B600"/>
                </a:solidFill>
              </a:rPr>
              <a:t>CS1 </a:t>
            </a:r>
            <a:r>
              <a:rPr lang="en" sz="3600"/>
              <a:t>Slack</a:t>
            </a:r>
            <a:r>
              <a:rPr lang="en" sz="3600"/>
              <a:t> Channel</a:t>
            </a:r>
            <a:endParaRPr sz="3600"/>
          </a:p>
        </p:txBody>
      </p:sp>
      <p:sp>
        <p:nvSpPr>
          <p:cNvPr id="324" name="Google Shape;324;p41"/>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25" name="Google Shape;325;p41"/>
          <p:cNvGrpSpPr/>
          <p:nvPr/>
        </p:nvGrpSpPr>
        <p:grpSpPr>
          <a:xfrm>
            <a:off x="8054838" y="308799"/>
            <a:ext cx="796168" cy="763718"/>
            <a:chOff x="5241175" y="4959100"/>
            <a:chExt cx="539775" cy="517775"/>
          </a:xfrm>
        </p:grpSpPr>
        <p:sp>
          <p:nvSpPr>
            <p:cNvPr id="326" name="Google Shape;326;p41"/>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1"/>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1"/>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1"/>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1"/>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1"/>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2" name="Google Shape;332;p41">
            <a:hlinkClick r:id="rId3"/>
          </p:cNvPr>
          <p:cNvPicPr preferRelativeResize="0"/>
          <p:nvPr/>
        </p:nvPicPr>
        <p:blipFill>
          <a:blip r:embed="rId4">
            <a:alphaModFix/>
          </a:blip>
          <a:stretch>
            <a:fillRect/>
          </a:stretch>
        </p:blipFill>
        <p:spPr>
          <a:xfrm>
            <a:off x="2584700" y="1155076"/>
            <a:ext cx="3540710" cy="354071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2"/>
          <p:cNvSpPr txBox="1"/>
          <p:nvPr>
            <p:ph type="title"/>
          </p:nvPr>
        </p:nvSpPr>
        <p:spPr>
          <a:xfrm>
            <a:off x="922000" y="440591"/>
            <a:ext cx="68661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B600"/>
                </a:solidFill>
              </a:rPr>
              <a:t>CS1 </a:t>
            </a:r>
            <a:r>
              <a:rPr lang="en" sz="3600"/>
              <a:t>Twitter</a:t>
            </a:r>
            <a:endParaRPr sz="3600"/>
          </a:p>
        </p:txBody>
      </p:sp>
      <p:sp>
        <p:nvSpPr>
          <p:cNvPr id="338" name="Google Shape;338;p42"/>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39" name="Google Shape;339;p42"/>
          <p:cNvGrpSpPr/>
          <p:nvPr/>
        </p:nvGrpSpPr>
        <p:grpSpPr>
          <a:xfrm>
            <a:off x="8054838" y="308799"/>
            <a:ext cx="796168" cy="763718"/>
            <a:chOff x="5241175" y="4959100"/>
            <a:chExt cx="539775" cy="517775"/>
          </a:xfrm>
        </p:grpSpPr>
        <p:sp>
          <p:nvSpPr>
            <p:cNvPr id="340" name="Google Shape;340;p42"/>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2"/>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2"/>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2"/>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2"/>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2"/>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6" name="Google Shape;346;p42">
            <a:hlinkClick r:id="rId3"/>
          </p:cNvPr>
          <p:cNvPicPr preferRelativeResize="0"/>
          <p:nvPr/>
        </p:nvPicPr>
        <p:blipFill>
          <a:blip r:embed="rId4">
            <a:alphaModFix/>
          </a:blip>
          <a:stretch>
            <a:fillRect/>
          </a:stretch>
        </p:blipFill>
        <p:spPr>
          <a:xfrm>
            <a:off x="2584700" y="1152441"/>
            <a:ext cx="3540709" cy="35407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5"/>
          <p:cNvSpPr txBox="1"/>
          <p:nvPr>
            <p:ph idx="4294967295" type="ctrTitle"/>
          </p:nvPr>
        </p:nvSpPr>
        <p:spPr>
          <a:xfrm>
            <a:off x="685800" y="1507150"/>
            <a:ext cx="65937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B600"/>
                </a:solidFill>
              </a:rPr>
              <a:t>Hello!</a:t>
            </a:r>
            <a:endParaRPr sz="9600">
              <a:solidFill>
                <a:srgbClr val="FFB600"/>
              </a:solidFill>
            </a:endParaRPr>
          </a:p>
        </p:txBody>
      </p:sp>
      <p:sp>
        <p:nvSpPr>
          <p:cNvPr id="116" name="Google Shape;116;p25"/>
          <p:cNvSpPr txBox="1"/>
          <p:nvPr>
            <p:ph idx="4294967295" type="subTitle"/>
          </p:nvPr>
        </p:nvSpPr>
        <p:spPr>
          <a:xfrm>
            <a:off x="685800" y="2860000"/>
            <a:ext cx="6593700" cy="1159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3600"/>
              <a:t>My name is </a:t>
            </a:r>
            <a:r>
              <a:rPr b="1" lang="en" sz="3600"/>
              <a:t>Eric Eisaman</a:t>
            </a:r>
            <a:endParaRPr b="1" sz="3600"/>
          </a:p>
          <a:p>
            <a:pPr indent="0" lvl="0" marL="0" rtl="0" algn="l">
              <a:spcBef>
                <a:spcPts val="600"/>
              </a:spcBef>
              <a:spcAft>
                <a:spcPts val="0"/>
              </a:spcAft>
              <a:buClr>
                <a:schemeClr val="dk1"/>
              </a:buClr>
              <a:buSzPts val="1100"/>
              <a:buFont typeface="Arial"/>
              <a:buNone/>
            </a:pPr>
            <a:r>
              <a:rPr lang="en"/>
              <a:t>I am an enthusiastic educator from Auburn, Maine</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Clr>
                <a:schemeClr val="dk1"/>
              </a:buClr>
              <a:buSzPts val="1100"/>
              <a:buFont typeface="Arial"/>
              <a:buNone/>
            </a:pPr>
            <a:r>
              <a:t/>
            </a:r>
            <a:endParaRPr/>
          </a:p>
        </p:txBody>
      </p:sp>
      <p:sp>
        <p:nvSpPr>
          <p:cNvPr id="117" name="Google Shape;117;p25"/>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18" name="Google Shape;118;p25"/>
          <p:cNvPicPr preferRelativeResize="0"/>
          <p:nvPr/>
        </p:nvPicPr>
        <p:blipFill>
          <a:blip r:embed="rId3">
            <a:alphaModFix/>
          </a:blip>
          <a:stretch>
            <a:fillRect/>
          </a:stretch>
        </p:blipFill>
        <p:spPr>
          <a:xfrm>
            <a:off x="7590622" y="281972"/>
            <a:ext cx="1365825" cy="1365850"/>
          </a:xfrm>
          <a:prstGeom prst="rect">
            <a:avLst/>
          </a:prstGeom>
          <a:noFill/>
          <a:ln>
            <a:noFill/>
          </a:ln>
        </p:spPr>
      </p:pic>
      <p:pic>
        <p:nvPicPr>
          <p:cNvPr id="119" name="Google Shape;119;p25">
            <a:hlinkClick r:id="rId4"/>
          </p:cNvPr>
          <p:cNvPicPr preferRelativeResize="0"/>
          <p:nvPr/>
        </p:nvPicPr>
        <p:blipFill>
          <a:blip r:embed="rId5">
            <a:alphaModFix/>
          </a:blip>
          <a:stretch>
            <a:fillRect/>
          </a:stretch>
        </p:blipFill>
        <p:spPr>
          <a:xfrm>
            <a:off x="765425" y="3955600"/>
            <a:ext cx="634701" cy="634701"/>
          </a:xfrm>
          <a:prstGeom prst="rect">
            <a:avLst/>
          </a:prstGeom>
          <a:noFill/>
          <a:ln>
            <a:noFill/>
          </a:ln>
        </p:spPr>
      </p:pic>
      <p:pic>
        <p:nvPicPr>
          <p:cNvPr id="120" name="Google Shape;120;p25">
            <a:hlinkClick r:id="rId6"/>
          </p:cNvPr>
          <p:cNvPicPr preferRelativeResize="0"/>
          <p:nvPr/>
        </p:nvPicPr>
        <p:blipFill>
          <a:blip r:embed="rId7">
            <a:alphaModFix/>
          </a:blip>
          <a:stretch>
            <a:fillRect/>
          </a:stretch>
        </p:blipFill>
        <p:spPr>
          <a:xfrm>
            <a:off x="1458462" y="4039246"/>
            <a:ext cx="461179" cy="461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43"/>
          <p:cNvSpPr txBox="1"/>
          <p:nvPr>
            <p:ph type="title"/>
          </p:nvPr>
        </p:nvSpPr>
        <p:spPr>
          <a:xfrm>
            <a:off x="922000" y="440591"/>
            <a:ext cx="68661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B600"/>
                </a:solidFill>
              </a:rPr>
              <a:t>CS1 </a:t>
            </a:r>
            <a:r>
              <a:rPr lang="en" sz="3600"/>
              <a:t>Facebook</a:t>
            </a:r>
            <a:endParaRPr sz="3600"/>
          </a:p>
        </p:txBody>
      </p:sp>
      <p:sp>
        <p:nvSpPr>
          <p:cNvPr id="352" name="Google Shape;352;p43"/>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53" name="Google Shape;353;p43"/>
          <p:cNvGrpSpPr/>
          <p:nvPr/>
        </p:nvGrpSpPr>
        <p:grpSpPr>
          <a:xfrm>
            <a:off x="8054838" y="308799"/>
            <a:ext cx="796168" cy="763718"/>
            <a:chOff x="5241175" y="4959100"/>
            <a:chExt cx="539775" cy="517775"/>
          </a:xfrm>
        </p:grpSpPr>
        <p:sp>
          <p:nvSpPr>
            <p:cNvPr id="354" name="Google Shape;354;p43"/>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3"/>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3"/>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3"/>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3"/>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3"/>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0" name="Google Shape;360;p43">
            <a:hlinkClick r:id="rId3"/>
          </p:cNvPr>
          <p:cNvPicPr preferRelativeResize="0"/>
          <p:nvPr/>
        </p:nvPicPr>
        <p:blipFill>
          <a:blip r:embed="rId4">
            <a:alphaModFix/>
          </a:blip>
          <a:stretch>
            <a:fillRect/>
          </a:stretch>
        </p:blipFill>
        <p:spPr>
          <a:xfrm>
            <a:off x="2654163" y="1297991"/>
            <a:ext cx="3401763" cy="35407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44"/>
          <p:cNvSpPr txBox="1"/>
          <p:nvPr>
            <p:ph type="title"/>
          </p:nvPr>
        </p:nvSpPr>
        <p:spPr>
          <a:xfrm>
            <a:off x="922000" y="440591"/>
            <a:ext cx="68661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B600"/>
                </a:solidFill>
              </a:rPr>
              <a:t>CS1 </a:t>
            </a:r>
            <a:r>
              <a:rPr lang="en" sz="3600"/>
              <a:t>Instagram</a:t>
            </a:r>
            <a:endParaRPr sz="3600"/>
          </a:p>
        </p:txBody>
      </p:sp>
      <p:sp>
        <p:nvSpPr>
          <p:cNvPr id="366" name="Google Shape;366;p44"/>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67" name="Google Shape;367;p44"/>
          <p:cNvGrpSpPr/>
          <p:nvPr/>
        </p:nvGrpSpPr>
        <p:grpSpPr>
          <a:xfrm>
            <a:off x="8054838" y="308799"/>
            <a:ext cx="796168" cy="763718"/>
            <a:chOff x="5241175" y="4959100"/>
            <a:chExt cx="539775" cy="517775"/>
          </a:xfrm>
        </p:grpSpPr>
        <p:sp>
          <p:nvSpPr>
            <p:cNvPr id="368" name="Google Shape;368;p44"/>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4"/>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4"/>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4"/>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4"/>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4"/>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4" name="Google Shape;374;p44">
            <a:hlinkClick r:id="rId3"/>
          </p:cNvPr>
          <p:cNvPicPr preferRelativeResize="0"/>
          <p:nvPr/>
        </p:nvPicPr>
        <p:blipFill>
          <a:blip r:embed="rId4">
            <a:alphaModFix/>
          </a:blip>
          <a:stretch>
            <a:fillRect/>
          </a:stretch>
        </p:blipFill>
        <p:spPr>
          <a:xfrm>
            <a:off x="2800425" y="1297991"/>
            <a:ext cx="3543143" cy="35407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45"/>
          <p:cNvSpPr txBox="1"/>
          <p:nvPr>
            <p:ph type="title"/>
          </p:nvPr>
        </p:nvSpPr>
        <p:spPr>
          <a:xfrm>
            <a:off x="922000" y="440591"/>
            <a:ext cx="68661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B600"/>
                </a:solidFill>
              </a:rPr>
              <a:t>CS1 </a:t>
            </a:r>
            <a:r>
              <a:rPr lang="en" sz="3600"/>
              <a:t>Website</a:t>
            </a:r>
            <a:endParaRPr sz="3600"/>
          </a:p>
        </p:txBody>
      </p:sp>
      <p:sp>
        <p:nvSpPr>
          <p:cNvPr id="380" name="Google Shape;380;p45"/>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81" name="Google Shape;381;p45"/>
          <p:cNvGrpSpPr/>
          <p:nvPr/>
        </p:nvGrpSpPr>
        <p:grpSpPr>
          <a:xfrm>
            <a:off x="8054838" y="308799"/>
            <a:ext cx="796168" cy="763718"/>
            <a:chOff x="5241175" y="4959100"/>
            <a:chExt cx="539775" cy="517775"/>
          </a:xfrm>
        </p:grpSpPr>
        <p:sp>
          <p:nvSpPr>
            <p:cNvPr id="382" name="Google Shape;382;p45"/>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5"/>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5"/>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5"/>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5"/>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5"/>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8" name="Google Shape;388;p45">
            <a:hlinkClick r:id="rId3"/>
          </p:cNvPr>
          <p:cNvPicPr preferRelativeResize="0"/>
          <p:nvPr/>
        </p:nvPicPr>
        <p:blipFill>
          <a:blip r:embed="rId4">
            <a:alphaModFix/>
          </a:blip>
          <a:stretch>
            <a:fillRect/>
          </a:stretch>
        </p:blipFill>
        <p:spPr>
          <a:xfrm>
            <a:off x="2897913" y="1298004"/>
            <a:ext cx="3348174" cy="33481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46"/>
          <p:cNvSpPr txBox="1"/>
          <p:nvPr>
            <p:ph type="title"/>
          </p:nvPr>
        </p:nvSpPr>
        <p:spPr>
          <a:xfrm>
            <a:off x="932775" y="438050"/>
            <a:ext cx="8488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100"/>
              <a:t>Official</a:t>
            </a:r>
            <a:r>
              <a:rPr lang="en" sz="4100"/>
              <a:t> GitHub </a:t>
            </a:r>
            <a:r>
              <a:rPr lang="en" sz="4100">
                <a:solidFill>
                  <a:srgbClr val="FFB600"/>
                </a:solidFill>
              </a:rPr>
              <a:t>Repositories</a:t>
            </a:r>
            <a:endParaRPr sz="4100">
              <a:solidFill>
                <a:srgbClr val="FFB600"/>
              </a:solidFill>
            </a:endParaRPr>
          </a:p>
        </p:txBody>
      </p:sp>
      <p:sp>
        <p:nvSpPr>
          <p:cNvPr id="394" name="Google Shape;394;p46"/>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95" name="Google Shape;395;p46"/>
          <p:cNvGrpSpPr/>
          <p:nvPr/>
        </p:nvGrpSpPr>
        <p:grpSpPr>
          <a:xfrm>
            <a:off x="8087089" y="356400"/>
            <a:ext cx="618316" cy="748360"/>
            <a:chOff x="584925" y="922575"/>
            <a:chExt cx="415200" cy="502525"/>
          </a:xfrm>
        </p:grpSpPr>
        <p:sp>
          <p:nvSpPr>
            <p:cNvPr id="396" name="Google Shape;396;p46"/>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6"/>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6"/>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9" name="Google Shape;399;p46"/>
          <p:cNvPicPr preferRelativeResize="0"/>
          <p:nvPr/>
        </p:nvPicPr>
        <p:blipFill>
          <a:blip r:embed="rId3">
            <a:alphaModFix/>
          </a:blip>
          <a:stretch>
            <a:fillRect/>
          </a:stretch>
        </p:blipFill>
        <p:spPr>
          <a:xfrm>
            <a:off x="523239" y="608454"/>
            <a:ext cx="454125" cy="454150"/>
          </a:xfrm>
          <a:prstGeom prst="rect">
            <a:avLst/>
          </a:prstGeom>
          <a:noFill/>
          <a:ln>
            <a:noFill/>
          </a:ln>
        </p:spPr>
      </p:pic>
      <p:pic>
        <p:nvPicPr>
          <p:cNvPr id="400" name="Google Shape;400;p46">
            <a:hlinkClick r:id="rId4"/>
          </p:cNvPr>
          <p:cNvPicPr preferRelativeResize="0"/>
          <p:nvPr/>
        </p:nvPicPr>
        <p:blipFill>
          <a:blip r:embed="rId5">
            <a:alphaModFix/>
          </a:blip>
          <a:stretch>
            <a:fillRect/>
          </a:stretch>
        </p:blipFill>
        <p:spPr>
          <a:xfrm>
            <a:off x="684094" y="2013313"/>
            <a:ext cx="1828800" cy="1828800"/>
          </a:xfrm>
          <a:prstGeom prst="rect">
            <a:avLst/>
          </a:prstGeom>
          <a:noFill/>
          <a:ln>
            <a:noFill/>
          </a:ln>
        </p:spPr>
      </p:pic>
      <p:pic>
        <p:nvPicPr>
          <p:cNvPr id="401" name="Google Shape;401;p46">
            <a:hlinkClick r:id="rId6"/>
          </p:cNvPr>
          <p:cNvPicPr preferRelativeResize="0"/>
          <p:nvPr/>
        </p:nvPicPr>
        <p:blipFill>
          <a:blip r:embed="rId7">
            <a:alphaModFix/>
          </a:blip>
          <a:stretch>
            <a:fillRect/>
          </a:stretch>
        </p:blipFill>
        <p:spPr>
          <a:xfrm>
            <a:off x="3243737" y="2180575"/>
            <a:ext cx="2656525" cy="1494300"/>
          </a:xfrm>
          <a:prstGeom prst="rect">
            <a:avLst/>
          </a:prstGeom>
          <a:noFill/>
          <a:ln>
            <a:noFill/>
          </a:ln>
        </p:spPr>
      </p:pic>
      <p:pic>
        <p:nvPicPr>
          <p:cNvPr id="402" name="Google Shape;402;p46">
            <a:hlinkClick r:id="rId8"/>
          </p:cNvPr>
          <p:cNvPicPr preferRelativeResize="0"/>
          <p:nvPr/>
        </p:nvPicPr>
        <p:blipFill>
          <a:blip r:embed="rId9">
            <a:alphaModFix/>
          </a:blip>
          <a:stretch>
            <a:fillRect/>
          </a:stretch>
        </p:blipFill>
        <p:spPr>
          <a:xfrm>
            <a:off x="6424900" y="1920675"/>
            <a:ext cx="1921450" cy="1921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47"/>
          <p:cNvSpPr txBox="1"/>
          <p:nvPr>
            <p:ph type="title"/>
          </p:nvPr>
        </p:nvSpPr>
        <p:spPr>
          <a:xfrm>
            <a:off x="622925" y="1301632"/>
            <a:ext cx="7777500" cy="362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400" u="sng">
                <a:solidFill>
                  <a:schemeClr val="hlink"/>
                </a:solidFill>
                <a:hlinkClick r:id="rId3"/>
              </a:rPr>
              <a:t>bit.ly/cs1-remix</a:t>
            </a:r>
            <a:endParaRPr sz="5400">
              <a:solidFill>
                <a:srgbClr val="FFB600"/>
              </a:solidFill>
            </a:endParaRPr>
          </a:p>
          <a:p>
            <a:pPr indent="0" lvl="0" marL="0" rtl="0" algn="ctr">
              <a:spcBef>
                <a:spcPts val="0"/>
              </a:spcBef>
              <a:spcAft>
                <a:spcPts val="0"/>
              </a:spcAft>
              <a:buClr>
                <a:schemeClr val="dk1"/>
              </a:buClr>
              <a:buSzPts val="1100"/>
              <a:buFont typeface="Arial"/>
              <a:buNone/>
            </a:pPr>
            <a:r>
              <a:rPr lang="en" sz="5400" u="sng">
                <a:solidFill>
                  <a:schemeClr val="hlink"/>
                </a:solidFill>
                <a:hlinkClick r:id="rId4"/>
              </a:rPr>
              <a:t>bit.ly/cs1-clean-remix</a:t>
            </a:r>
            <a:endParaRPr sz="5400">
              <a:solidFill>
                <a:srgbClr val="FFB600"/>
              </a:solidFill>
            </a:endParaRPr>
          </a:p>
          <a:p>
            <a:pPr indent="0" lvl="0" marL="0" rtl="0" algn="ctr">
              <a:spcBef>
                <a:spcPts val="0"/>
              </a:spcBef>
              <a:spcAft>
                <a:spcPts val="0"/>
              </a:spcAft>
              <a:buNone/>
            </a:pPr>
            <a:r>
              <a:rPr lang="en" sz="5400" u="sng">
                <a:solidFill>
                  <a:schemeClr val="hlink"/>
                </a:solidFill>
                <a:hlinkClick r:id="rId5"/>
              </a:rPr>
              <a:t>cs1-ide.glitch.me</a:t>
            </a:r>
            <a:endParaRPr sz="5400">
              <a:solidFill>
                <a:srgbClr val="FFB600"/>
              </a:solidFill>
            </a:endParaRPr>
          </a:p>
          <a:p>
            <a:pPr indent="0" lvl="0" marL="0" rtl="0" algn="ctr">
              <a:spcBef>
                <a:spcPts val="0"/>
              </a:spcBef>
              <a:spcAft>
                <a:spcPts val="0"/>
              </a:spcAft>
              <a:buNone/>
            </a:pPr>
            <a:r>
              <a:rPr lang="en" sz="5400" u="sng">
                <a:solidFill>
                  <a:schemeClr val="hlink"/>
                </a:solidFill>
                <a:hlinkClick r:id="rId6"/>
              </a:rPr>
              <a:t>cs1-admin.glitch.me</a:t>
            </a:r>
            <a:endParaRPr sz="5400">
              <a:solidFill>
                <a:srgbClr val="FFB600"/>
              </a:solidFill>
            </a:endParaRPr>
          </a:p>
          <a:p>
            <a:pPr indent="0" lvl="0" marL="0" rtl="0" algn="ctr">
              <a:spcBef>
                <a:spcPts val="0"/>
              </a:spcBef>
              <a:spcAft>
                <a:spcPts val="0"/>
              </a:spcAft>
              <a:buNone/>
            </a:pPr>
            <a:r>
              <a:t/>
            </a:r>
            <a:endParaRPr sz="6000">
              <a:solidFill>
                <a:srgbClr val="FFB600"/>
              </a:solidFill>
            </a:endParaRPr>
          </a:p>
          <a:p>
            <a:pPr indent="0" lvl="0" marL="0" rtl="0" algn="l">
              <a:spcBef>
                <a:spcPts val="0"/>
              </a:spcBef>
              <a:spcAft>
                <a:spcPts val="0"/>
              </a:spcAft>
              <a:buNone/>
            </a:pPr>
            <a:r>
              <a:t/>
            </a:r>
            <a:endParaRPr sz="2400">
              <a:solidFill>
                <a:srgbClr val="FFB600"/>
              </a:solidFill>
            </a:endParaRPr>
          </a:p>
          <a:p>
            <a:pPr indent="0" lvl="0" marL="0" rtl="0" algn="ctr">
              <a:spcBef>
                <a:spcPts val="0"/>
              </a:spcBef>
              <a:spcAft>
                <a:spcPts val="0"/>
              </a:spcAft>
              <a:buNone/>
            </a:pPr>
            <a:r>
              <a:t/>
            </a:r>
            <a:endParaRPr sz="3600">
              <a:solidFill>
                <a:srgbClr val="FFB600"/>
              </a:solidFill>
            </a:endParaRPr>
          </a:p>
          <a:p>
            <a:pPr indent="0" lvl="0" marL="0" rtl="0" algn="ctr">
              <a:spcBef>
                <a:spcPts val="0"/>
              </a:spcBef>
              <a:spcAft>
                <a:spcPts val="0"/>
              </a:spcAft>
              <a:buNone/>
            </a:pPr>
            <a:r>
              <a:t/>
            </a:r>
            <a:endParaRPr sz="3600">
              <a:solidFill>
                <a:srgbClr val="FFB600"/>
              </a:solidFill>
            </a:endParaRPr>
          </a:p>
          <a:p>
            <a:pPr indent="0" lvl="0" marL="0" rtl="0" algn="ctr">
              <a:spcBef>
                <a:spcPts val="0"/>
              </a:spcBef>
              <a:spcAft>
                <a:spcPts val="0"/>
              </a:spcAft>
              <a:buNone/>
            </a:pPr>
            <a:r>
              <a:t/>
            </a:r>
            <a:endParaRPr sz="3600">
              <a:solidFill>
                <a:srgbClr val="FFB600"/>
              </a:solidFill>
            </a:endParaRPr>
          </a:p>
        </p:txBody>
      </p:sp>
      <p:sp>
        <p:nvSpPr>
          <p:cNvPr id="408" name="Google Shape;408;p47"/>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409" name="Google Shape;409;p47"/>
          <p:cNvGrpSpPr/>
          <p:nvPr/>
        </p:nvGrpSpPr>
        <p:grpSpPr>
          <a:xfrm>
            <a:off x="8054838" y="308799"/>
            <a:ext cx="796168" cy="763718"/>
            <a:chOff x="5241175" y="4959100"/>
            <a:chExt cx="539775" cy="517775"/>
          </a:xfrm>
        </p:grpSpPr>
        <p:sp>
          <p:nvSpPr>
            <p:cNvPr id="410" name="Google Shape;410;p47"/>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7"/>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7"/>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7"/>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7"/>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7"/>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47"/>
          <p:cNvSpPr txBox="1"/>
          <p:nvPr>
            <p:ph type="title"/>
          </p:nvPr>
        </p:nvSpPr>
        <p:spPr>
          <a:xfrm>
            <a:off x="711900" y="434575"/>
            <a:ext cx="7270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400"/>
              <a:t>Starter Flow</a:t>
            </a:r>
            <a:endParaRPr sz="4400">
              <a:solidFill>
                <a:srgbClr val="FFB6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48"/>
          <p:cNvSpPr txBox="1"/>
          <p:nvPr>
            <p:ph type="title"/>
          </p:nvPr>
        </p:nvSpPr>
        <p:spPr>
          <a:xfrm>
            <a:off x="447750" y="1225425"/>
            <a:ext cx="8156700" cy="362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400" u="sng">
                <a:solidFill>
                  <a:schemeClr val="hlink"/>
                </a:solidFill>
                <a:hlinkClick r:id="rId3"/>
              </a:rPr>
              <a:t>bit.ly/cs1-remix</a:t>
            </a:r>
            <a:endParaRPr sz="5400">
              <a:solidFill>
                <a:srgbClr val="FFB600"/>
              </a:solidFill>
            </a:endParaRPr>
          </a:p>
          <a:p>
            <a:pPr indent="0" lvl="0" marL="0" rtl="0" algn="ctr">
              <a:spcBef>
                <a:spcPts val="0"/>
              </a:spcBef>
              <a:spcAft>
                <a:spcPts val="0"/>
              </a:spcAft>
              <a:buNone/>
            </a:pPr>
            <a:r>
              <a:rPr lang="en" sz="5400" u="sng">
                <a:solidFill>
                  <a:schemeClr val="hlink"/>
                </a:solidFill>
                <a:hlinkClick r:id="rId4"/>
              </a:rPr>
              <a:t>bit.ly/cs1-clean-remix</a:t>
            </a:r>
            <a:endParaRPr sz="5400">
              <a:solidFill>
                <a:srgbClr val="FFB600"/>
              </a:solidFill>
            </a:endParaRPr>
          </a:p>
          <a:p>
            <a:pPr indent="0" lvl="0" marL="0" rtl="0" algn="ctr">
              <a:spcBef>
                <a:spcPts val="0"/>
              </a:spcBef>
              <a:spcAft>
                <a:spcPts val="0"/>
              </a:spcAft>
              <a:buNone/>
            </a:pPr>
            <a:r>
              <a:rPr lang="en" sz="5400" u="sng">
                <a:solidFill>
                  <a:schemeClr val="hlink"/>
                </a:solidFill>
                <a:hlinkClick r:id="rId5"/>
              </a:rPr>
              <a:t>bit.ly/cs1-ide-remix</a:t>
            </a:r>
            <a:endParaRPr sz="5400">
              <a:solidFill>
                <a:srgbClr val="FFB600"/>
              </a:solidFill>
            </a:endParaRPr>
          </a:p>
          <a:p>
            <a:pPr indent="0" lvl="0" marL="0" rtl="0" algn="ctr">
              <a:spcBef>
                <a:spcPts val="0"/>
              </a:spcBef>
              <a:spcAft>
                <a:spcPts val="0"/>
              </a:spcAft>
              <a:buNone/>
            </a:pPr>
            <a:r>
              <a:rPr lang="en" sz="5400" u="sng">
                <a:solidFill>
                  <a:schemeClr val="hlink"/>
                </a:solidFill>
                <a:hlinkClick r:id="rId6"/>
              </a:rPr>
              <a:t>bit.ly/cs1-admin-remix</a:t>
            </a:r>
            <a:endParaRPr sz="5400">
              <a:solidFill>
                <a:srgbClr val="FFB600"/>
              </a:solidFill>
            </a:endParaRPr>
          </a:p>
          <a:p>
            <a:pPr indent="0" lvl="0" marL="0" rtl="0" algn="ctr">
              <a:spcBef>
                <a:spcPts val="0"/>
              </a:spcBef>
              <a:spcAft>
                <a:spcPts val="0"/>
              </a:spcAft>
              <a:buNone/>
            </a:pPr>
            <a:r>
              <a:t/>
            </a:r>
            <a:endParaRPr sz="6000">
              <a:solidFill>
                <a:srgbClr val="FFB600"/>
              </a:solidFill>
            </a:endParaRPr>
          </a:p>
          <a:p>
            <a:pPr indent="0" lvl="0" marL="0" rtl="0" algn="l">
              <a:spcBef>
                <a:spcPts val="0"/>
              </a:spcBef>
              <a:spcAft>
                <a:spcPts val="0"/>
              </a:spcAft>
              <a:buNone/>
            </a:pPr>
            <a:r>
              <a:t/>
            </a:r>
            <a:endParaRPr sz="2400">
              <a:solidFill>
                <a:srgbClr val="FFB600"/>
              </a:solidFill>
            </a:endParaRPr>
          </a:p>
          <a:p>
            <a:pPr indent="0" lvl="0" marL="0" rtl="0" algn="ctr">
              <a:spcBef>
                <a:spcPts val="0"/>
              </a:spcBef>
              <a:spcAft>
                <a:spcPts val="0"/>
              </a:spcAft>
              <a:buNone/>
            </a:pPr>
            <a:r>
              <a:t/>
            </a:r>
            <a:endParaRPr sz="3600">
              <a:solidFill>
                <a:srgbClr val="FFB600"/>
              </a:solidFill>
            </a:endParaRPr>
          </a:p>
          <a:p>
            <a:pPr indent="0" lvl="0" marL="0" rtl="0" algn="ctr">
              <a:spcBef>
                <a:spcPts val="0"/>
              </a:spcBef>
              <a:spcAft>
                <a:spcPts val="0"/>
              </a:spcAft>
              <a:buNone/>
            </a:pPr>
            <a:r>
              <a:t/>
            </a:r>
            <a:endParaRPr sz="3600">
              <a:solidFill>
                <a:srgbClr val="FFB600"/>
              </a:solidFill>
            </a:endParaRPr>
          </a:p>
          <a:p>
            <a:pPr indent="0" lvl="0" marL="0" rtl="0" algn="ctr">
              <a:spcBef>
                <a:spcPts val="0"/>
              </a:spcBef>
              <a:spcAft>
                <a:spcPts val="0"/>
              </a:spcAft>
              <a:buNone/>
            </a:pPr>
            <a:r>
              <a:t/>
            </a:r>
            <a:endParaRPr sz="3600">
              <a:solidFill>
                <a:srgbClr val="FFB600"/>
              </a:solidFill>
            </a:endParaRPr>
          </a:p>
        </p:txBody>
      </p:sp>
      <p:sp>
        <p:nvSpPr>
          <p:cNvPr id="422" name="Google Shape;422;p48"/>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423" name="Google Shape;423;p48"/>
          <p:cNvGrpSpPr/>
          <p:nvPr/>
        </p:nvGrpSpPr>
        <p:grpSpPr>
          <a:xfrm>
            <a:off x="8054838" y="308799"/>
            <a:ext cx="796168" cy="763718"/>
            <a:chOff x="5241175" y="4959100"/>
            <a:chExt cx="539775" cy="517775"/>
          </a:xfrm>
        </p:grpSpPr>
        <p:sp>
          <p:nvSpPr>
            <p:cNvPr id="424" name="Google Shape;424;p48"/>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8"/>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8"/>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8"/>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8"/>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8"/>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0" name="Google Shape;430;p48"/>
          <p:cNvSpPr txBox="1"/>
          <p:nvPr>
            <p:ph type="title"/>
          </p:nvPr>
        </p:nvSpPr>
        <p:spPr>
          <a:xfrm>
            <a:off x="711900" y="282175"/>
            <a:ext cx="7270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400"/>
              <a:t>Advanced</a:t>
            </a:r>
            <a:r>
              <a:rPr lang="en" sz="4400"/>
              <a:t> Flow</a:t>
            </a:r>
            <a:endParaRPr sz="4400">
              <a:solidFill>
                <a:srgbClr val="FFB6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49"/>
          <p:cNvSpPr txBox="1"/>
          <p:nvPr>
            <p:ph type="title"/>
          </p:nvPr>
        </p:nvSpPr>
        <p:spPr>
          <a:xfrm>
            <a:off x="447750" y="1225425"/>
            <a:ext cx="8156700" cy="362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u="sng">
                <a:solidFill>
                  <a:schemeClr val="hlink"/>
                </a:solidFill>
                <a:hlinkClick r:id="rId3"/>
              </a:rPr>
              <a:t>bit.ly/lessons-templates</a:t>
            </a:r>
            <a:endParaRPr sz="5000">
              <a:solidFill>
                <a:srgbClr val="FFB600"/>
              </a:solidFill>
            </a:endParaRPr>
          </a:p>
          <a:p>
            <a:pPr indent="0" lvl="0" marL="0" rtl="0" algn="ctr">
              <a:spcBef>
                <a:spcPts val="0"/>
              </a:spcBef>
              <a:spcAft>
                <a:spcPts val="0"/>
              </a:spcAft>
              <a:buNone/>
            </a:pPr>
            <a:r>
              <a:rPr lang="en" sz="5000" u="sng">
                <a:solidFill>
                  <a:schemeClr val="hlink"/>
                </a:solidFill>
                <a:hlinkClick r:id="rId4"/>
              </a:rPr>
              <a:t>bit.ly/quizzes-templates</a:t>
            </a:r>
            <a:endParaRPr sz="5000">
              <a:solidFill>
                <a:srgbClr val="FFB600"/>
              </a:solidFill>
            </a:endParaRPr>
          </a:p>
          <a:p>
            <a:pPr indent="0" lvl="0" marL="0" rtl="0" algn="ctr">
              <a:spcBef>
                <a:spcPts val="0"/>
              </a:spcBef>
              <a:spcAft>
                <a:spcPts val="0"/>
              </a:spcAft>
              <a:buNone/>
            </a:pPr>
            <a:r>
              <a:t/>
            </a:r>
            <a:endParaRPr sz="5000">
              <a:solidFill>
                <a:srgbClr val="FFB600"/>
              </a:solidFill>
            </a:endParaRPr>
          </a:p>
          <a:p>
            <a:pPr indent="0" lvl="0" marL="0" rtl="0" algn="ctr">
              <a:spcBef>
                <a:spcPts val="0"/>
              </a:spcBef>
              <a:spcAft>
                <a:spcPts val="0"/>
              </a:spcAft>
              <a:buNone/>
            </a:pPr>
            <a:r>
              <a:t/>
            </a:r>
            <a:endParaRPr sz="5000">
              <a:solidFill>
                <a:srgbClr val="FFB600"/>
              </a:solidFill>
            </a:endParaRPr>
          </a:p>
          <a:p>
            <a:pPr indent="0" lvl="0" marL="0" rtl="0" algn="l">
              <a:spcBef>
                <a:spcPts val="0"/>
              </a:spcBef>
              <a:spcAft>
                <a:spcPts val="0"/>
              </a:spcAft>
              <a:buNone/>
            </a:pPr>
            <a:r>
              <a:t/>
            </a:r>
            <a:endParaRPr sz="5000">
              <a:solidFill>
                <a:srgbClr val="FFB600"/>
              </a:solidFill>
            </a:endParaRPr>
          </a:p>
          <a:p>
            <a:pPr indent="0" lvl="0" marL="0" rtl="0" algn="ctr">
              <a:spcBef>
                <a:spcPts val="0"/>
              </a:spcBef>
              <a:spcAft>
                <a:spcPts val="0"/>
              </a:spcAft>
              <a:buNone/>
            </a:pPr>
            <a:r>
              <a:t/>
            </a:r>
            <a:endParaRPr sz="5000">
              <a:solidFill>
                <a:srgbClr val="FFB600"/>
              </a:solidFill>
            </a:endParaRPr>
          </a:p>
          <a:p>
            <a:pPr indent="0" lvl="0" marL="0" rtl="0" algn="ctr">
              <a:spcBef>
                <a:spcPts val="0"/>
              </a:spcBef>
              <a:spcAft>
                <a:spcPts val="0"/>
              </a:spcAft>
              <a:buNone/>
            </a:pPr>
            <a:r>
              <a:t/>
            </a:r>
            <a:endParaRPr sz="5000">
              <a:solidFill>
                <a:srgbClr val="FFB600"/>
              </a:solidFill>
            </a:endParaRPr>
          </a:p>
          <a:p>
            <a:pPr indent="0" lvl="0" marL="0" rtl="0" algn="ctr">
              <a:spcBef>
                <a:spcPts val="0"/>
              </a:spcBef>
              <a:spcAft>
                <a:spcPts val="0"/>
              </a:spcAft>
              <a:buNone/>
            </a:pPr>
            <a:r>
              <a:t/>
            </a:r>
            <a:endParaRPr sz="5000">
              <a:solidFill>
                <a:srgbClr val="FFB600"/>
              </a:solidFill>
            </a:endParaRPr>
          </a:p>
        </p:txBody>
      </p:sp>
      <p:sp>
        <p:nvSpPr>
          <p:cNvPr id="436" name="Google Shape;436;p49"/>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437" name="Google Shape;437;p49"/>
          <p:cNvGrpSpPr/>
          <p:nvPr/>
        </p:nvGrpSpPr>
        <p:grpSpPr>
          <a:xfrm>
            <a:off x="8054838" y="308799"/>
            <a:ext cx="796168" cy="763718"/>
            <a:chOff x="5241175" y="4959100"/>
            <a:chExt cx="539775" cy="517775"/>
          </a:xfrm>
        </p:grpSpPr>
        <p:sp>
          <p:nvSpPr>
            <p:cNvPr id="438" name="Google Shape;438;p49"/>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9"/>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9"/>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9"/>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9"/>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9"/>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p49"/>
          <p:cNvSpPr txBox="1"/>
          <p:nvPr>
            <p:ph type="title"/>
          </p:nvPr>
        </p:nvSpPr>
        <p:spPr>
          <a:xfrm>
            <a:off x="711900" y="282175"/>
            <a:ext cx="7270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400"/>
              <a:t>CS1 IDE Templates</a:t>
            </a:r>
            <a:endParaRPr sz="4400">
              <a:solidFill>
                <a:srgbClr val="FFB6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Google Shape;449;p50"/>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450" name="Google Shape;450;p50"/>
          <p:cNvGrpSpPr/>
          <p:nvPr/>
        </p:nvGrpSpPr>
        <p:grpSpPr>
          <a:xfrm>
            <a:off x="8054838" y="308799"/>
            <a:ext cx="796168" cy="763718"/>
            <a:chOff x="5241175" y="4959100"/>
            <a:chExt cx="539775" cy="517775"/>
          </a:xfrm>
        </p:grpSpPr>
        <p:sp>
          <p:nvSpPr>
            <p:cNvPr id="451" name="Google Shape;451;p50"/>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0"/>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0"/>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0"/>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0"/>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0"/>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 name="Google Shape;457;p50"/>
          <p:cNvSpPr txBox="1"/>
          <p:nvPr>
            <p:ph type="title"/>
          </p:nvPr>
        </p:nvSpPr>
        <p:spPr>
          <a:xfrm>
            <a:off x="711900" y="282175"/>
            <a:ext cx="7270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400"/>
              <a:t>3D Modeling Workflow</a:t>
            </a:r>
            <a:endParaRPr sz="4400">
              <a:solidFill>
                <a:srgbClr val="FFB600"/>
              </a:solidFill>
            </a:endParaRPr>
          </a:p>
        </p:txBody>
      </p:sp>
      <p:pic>
        <p:nvPicPr>
          <p:cNvPr id="458" name="Google Shape;458;p50"/>
          <p:cNvPicPr preferRelativeResize="0"/>
          <p:nvPr/>
        </p:nvPicPr>
        <p:blipFill>
          <a:blip r:embed="rId3">
            <a:alphaModFix/>
          </a:blip>
          <a:stretch>
            <a:fillRect/>
          </a:stretch>
        </p:blipFill>
        <p:spPr>
          <a:xfrm>
            <a:off x="291290" y="1819888"/>
            <a:ext cx="1878725" cy="1878725"/>
          </a:xfrm>
          <a:prstGeom prst="rect">
            <a:avLst/>
          </a:prstGeom>
          <a:noFill/>
          <a:ln>
            <a:noFill/>
          </a:ln>
        </p:spPr>
      </p:pic>
      <p:pic>
        <p:nvPicPr>
          <p:cNvPr id="459" name="Google Shape;459;p50"/>
          <p:cNvPicPr preferRelativeResize="0"/>
          <p:nvPr/>
        </p:nvPicPr>
        <p:blipFill>
          <a:blip r:embed="rId4">
            <a:alphaModFix/>
          </a:blip>
          <a:stretch>
            <a:fillRect/>
          </a:stretch>
        </p:blipFill>
        <p:spPr>
          <a:xfrm>
            <a:off x="3209965" y="1742662"/>
            <a:ext cx="2294426" cy="2033199"/>
          </a:xfrm>
          <a:prstGeom prst="rect">
            <a:avLst/>
          </a:prstGeom>
          <a:noFill/>
          <a:ln>
            <a:noFill/>
          </a:ln>
        </p:spPr>
      </p:pic>
      <p:sp>
        <p:nvSpPr>
          <p:cNvPr id="460" name="Google Shape;460;p50"/>
          <p:cNvSpPr txBox="1"/>
          <p:nvPr/>
        </p:nvSpPr>
        <p:spPr>
          <a:xfrm>
            <a:off x="2181015" y="2144757"/>
            <a:ext cx="678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Alfa Slab One"/>
                <a:ea typeface="Alfa Slab One"/>
                <a:cs typeface="Alfa Slab One"/>
                <a:sym typeface="Alfa Slab One"/>
              </a:rPr>
              <a:t>.obj</a:t>
            </a:r>
            <a:endParaRPr sz="1800">
              <a:latin typeface="Alfa Slab One"/>
              <a:ea typeface="Alfa Slab One"/>
              <a:cs typeface="Alfa Slab One"/>
              <a:sym typeface="Alfa Slab One"/>
            </a:endParaRPr>
          </a:p>
        </p:txBody>
      </p:sp>
      <p:sp>
        <p:nvSpPr>
          <p:cNvPr id="461" name="Google Shape;461;p50"/>
          <p:cNvSpPr txBox="1"/>
          <p:nvPr/>
        </p:nvSpPr>
        <p:spPr>
          <a:xfrm>
            <a:off x="5457615" y="2220957"/>
            <a:ext cx="678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Alfa Slab One"/>
                <a:ea typeface="Alfa Slab One"/>
                <a:cs typeface="Alfa Slab One"/>
                <a:sym typeface="Alfa Slab One"/>
              </a:rPr>
              <a:t>.glb</a:t>
            </a:r>
            <a:endParaRPr sz="1800">
              <a:latin typeface="Alfa Slab One"/>
              <a:ea typeface="Alfa Slab One"/>
              <a:cs typeface="Alfa Slab One"/>
              <a:sym typeface="Alfa Slab One"/>
            </a:endParaRPr>
          </a:p>
        </p:txBody>
      </p:sp>
      <p:pic>
        <p:nvPicPr>
          <p:cNvPr id="462" name="Google Shape;462;p50"/>
          <p:cNvPicPr preferRelativeResize="0"/>
          <p:nvPr/>
        </p:nvPicPr>
        <p:blipFill>
          <a:blip r:embed="rId5">
            <a:alphaModFix/>
          </a:blip>
          <a:stretch>
            <a:fillRect/>
          </a:stretch>
        </p:blipFill>
        <p:spPr>
          <a:xfrm>
            <a:off x="6544340" y="1673637"/>
            <a:ext cx="2171226" cy="2171226"/>
          </a:xfrm>
          <a:prstGeom prst="rect">
            <a:avLst/>
          </a:prstGeom>
          <a:noFill/>
          <a:ln>
            <a:noFill/>
          </a:ln>
        </p:spPr>
      </p:pic>
      <p:sp>
        <p:nvSpPr>
          <p:cNvPr id="463" name="Google Shape;463;p50"/>
          <p:cNvSpPr/>
          <p:nvPr/>
        </p:nvSpPr>
        <p:spPr>
          <a:xfrm>
            <a:off x="2083365" y="2561675"/>
            <a:ext cx="1026600" cy="659100"/>
          </a:xfrm>
          <a:prstGeom prst="rightArrow">
            <a:avLst>
              <a:gd fmla="val 50000" name="adj1"/>
              <a:gd fmla="val 50000" name="adj2"/>
            </a:avLst>
          </a:prstGeom>
          <a:solidFill>
            <a:srgbClr val="FFFF00"/>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0"/>
          <p:cNvSpPr/>
          <p:nvPr/>
        </p:nvSpPr>
        <p:spPr>
          <a:xfrm>
            <a:off x="5392942" y="2561675"/>
            <a:ext cx="1026600" cy="659100"/>
          </a:xfrm>
          <a:prstGeom prst="rightArrow">
            <a:avLst>
              <a:gd fmla="val 50000" name="adj1"/>
              <a:gd fmla="val 50000" name="adj2"/>
            </a:avLst>
          </a:prstGeom>
          <a:solidFill>
            <a:srgbClr val="FFFF00"/>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0"/>
          <p:cNvSpPr txBox="1"/>
          <p:nvPr>
            <p:ph type="title"/>
          </p:nvPr>
        </p:nvSpPr>
        <p:spPr>
          <a:xfrm>
            <a:off x="577863" y="3698625"/>
            <a:ext cx="1305600" cy="40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MagicaVoxel</a:t>
            </a:r>
            <a:endParaRPr sz="1400">
              <a:solidFill>
                <a:srgbClr val="FFB600"/>
              </a:solidFill>
            </a:endParaRPr>
          </a:p>
        </p:txBody>
      </p:sp>
      <p:sp>
        <p:nvSpPr>
          <p:cNvPr id="466" name="Google Shape;466;p50"/>
          <p:cNvSpPr txBox="1"/>
          <p:nvPr>
            <p:ph type="title"/>
          </p:nvPr>
        </p:nvSpPr>
        <p:spPr>
          <a:xfrm>
            <a:off x="4118696" y="3698625"/>
            <a:ext cx="906600" cy="40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Blender</a:t>
            </a:r>
            <a:endParaRPr sz="1400">
              <a:solidFill>
                <a:srgbClr val="FFB6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51"/>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472" name="Google Shape;472;p51"/>
          <p:cNvGrpSpPr/>
          <p:nvPr/>
        </p:nvGrpSpPr>
        <p:grpSpPr>
          <a:xfrm>
            <a:off x="8054838" y="308799"/>
            <a:ext cx="796168" cy="763718"/>
            <a:chOff x="5241175" y="4959100"/>
            <a:chExt cx="539775" cy="517775"/>
          </a:xfrm>
        </p:grpSpPr>
        <p:sp>
          <p:nvSpPr>
            <p:cNvPr id="473" name="Google Shape;473;p51"/>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51"/>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51"/>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51"/>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1"/>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1"/>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9" name="Google Shape;479;p51"/>
          <p:cNvSpPr txBox="1"/>
          <p:nvPr>
            <p:ph type="title"/>
          </p:nvPr>
        </p:nvSpPr>
        <p:spPr>
          <a:xfrm>
            <a:off x="711900" y="282175"/>
            <a:ext cx="72702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400" u="sng">
                <a:solidFill>
                  <a:schemeClr val="hlink"/>
                </a:solidFill>
                <a:hlinkClick r:id="rId3"/>
              </a:rPr>
              <a:t>Avatar Creation Workflow</a:t>
            </a:r>
            <a:r>
              <a:rPr lang="en" sz="4400">
                <a:solidFill>
                  <a:srgbClr val="FFB600"/>
                </a:solidFill>
              </a:rPr>
              <a:t> </a:t>
            </a:r>
            <a:endParaRPr sz="4400">
              <a:solidFill>
                <a:srgbClr val="FFB600"/>
              </a:solidFill>
            </a:endParaRPr>
          </a:p>
        </p:txBody>
      </p:sp>
      <p:pic>
        <p:nvPicPr>
          <p:cNvPr id="480" name="Google Shape;480;p51"/>
          <p:cNvPicPr preferRelativeResize="0"/>
          <p:nvPr/>
        </p:nvPicPr>
        <p:blipFill>
          <a:blip r:embed="rId4">
            <a:alphaModFix/>
          </a:blip>
          <a:stretch>
            <a:fillRect/>
          </a:stretch>
        </p:blipFill>
        <p:spPr>
          <a:xfrm>
            <a:off x="322136" y="2399525"/>
            <a:ext cx="1286605" cy="1295900"/>
          </a:xfrm>
          <a:prstGeom prst="rect">
            <a:avLst/>
          </a:prstGeom>
          <a:noFill/>
          <a:ln>
            <a:noFill/>
          </a:ln>
        </p:spPr>
      </p:pic>
      <p:sp>
        <p:nvSpPr>
          <p:cNvPr id="481" name="Google Shape;481;p51"/>
          <p:cNvSpPr/>
          <p:nvPr/>
        </p:nvSpPr>
        <p:spPr>
          <a:xfrm>
            <a:off x="1541503" y="2825759"/>
            <a:ext cx="611700" cy="556500"/>
          </a:xfrm>
          <a:prstGeom prst="rightArrow">
            <a:avLst>
              <a:gd fmla="val 50000" name="adj1"/>
              <a:gd fmla="val 50000" name="adj2"/>
            </a:avLst>
          </a:prstGeom>
          <a:solidFill>
            <a:srgbClr val="ADADAD"/>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2" name="Google Shape;482;p51"/>
          <p:cNvPicPr preferRelativeResize="0"/>
          <p:nvPr/>
        </p:nvPicPr>
        <p:blipFill>
          <a:blip r:embed="rId5">
            <a:alphaModFix/>
          </a:blip>
          <a:stretch>
            <a:fillRect/>
          </a:stretch>
        </p:blipFill>
        <p:spPr>
          <a:xfrm>
            <a:off x="2262546" y="2662600"/>
            <a:ext cx="2623561" cy="617283"/>
          </a:xfrm>
          <a:prstGeom prst="rect">
            <a:avLst/>
          </a:prstGeom>
          <a:noFill/>
          <a:ln>
            <a:noFill/>
          </a:ln>
        </p:spPr>
      </p:pic>
      <p:pic>
        <p:nvPicPr>
          <p:cNvPr id="483" name="Google Shape;483;p51"/>
          <p:cNvPicPr preferRelativeResize="0"/>
          <p:nvPr/>
        </p:nvPicPr>
        <p:blipFill>
          <a:blip r:embed="rId6">
            <a:alphaModFix/>
          </a:blip>
          <a:stretch>
            <a:fillRect/>
          </a:stretch>
        </p:blipFill>
        <p:spPr>
          <a:xfrm>
            <a:off x="5613423" y="2495584"/>
            <a:ext cx="1236661" cy="1103783"/>
          </a:xfrm>
          <a:prstGeom prst="rect">
            <a:avLst/>
          </a:prstGeom>
          <a:noFill/>
          <a:ln>
            <a:noFill/>
          </a:ln>
        </p:spPr>
      </p:pic>
      <p:sp>
        <p:nvSpPr>
          <p:cNvPr id="484" name="Google Shape;484;p51"/>
          <p:cNvSpPr/>
          <p:nvPr/>
        </p:nvSpPr>
        <p:spPr>
          <a:xfrm>
            <a:off x="4957457" y="2825759"/>
            <a:ext cx="611700" cy="556500"/>
          </a:xfrm>
          <a:prstGeom prst="rightArrow">
            <a:avLst>
              <a:gd fmla="val 50000" name="adj1"/>
              <a:gd fmla="val 50000" name="adj2"/>
            </a:avLst>
          </a:prstGeom>
          <a:solidFill>
            <a:srgbClr val="ADADAD"/>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1"/>
          <p:cNvSpPr/>
          <p:nvPr/>
        </p:nvSpPr>
        <p:spPr>
          <a:xfrm>
            <a:off x="6795154" y="2825759"/>
            <a:ext cx="611700" cy="556500"/>
          </a:xfrm>
          <a:prstGeom prst="rightArrow">
            <a:avLst>
              <a:gd fmla="val 50000" name="adj1"/>
              <a:gd fmla="val 50000" name="adj2"/>
            </a:avLst>
          </a:prstGeom>
          <a:solidFill>
            <a:srgbClr val="ADADAD"/>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6" name="Google Shape;486;p51"/>
          <p:cNvPicPr preferRelativeResize="0"/>
          <p:nvPr/>
        </p:nvPicPr>
        <p:blipFill>
          <a:blip r:embed="rId7">
            <a:alphaModFix/>
          </a:blip>
          <a:stretch>
            <a:fillRect/>
          </a:stretch>
        </p:blipFill>
        <p:spPr>
          <a:xfrm>
            <a:off x="7577396" y="2419322"/>
            <a:ext cx="1095890" cy="11038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sp>
        <p:nvSpPr>
          <p:cNvPr id="491" name="Google Shape;491;p52"/>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92" name="Google Shape;492;p52"/>
          <p:cNvSpPr txBox="1"/>
          <p:nvPr>
            <p:ph idx="4294967295" type="ctrTitle"/>
          </p:nvPr>
        </p:nvSpPr>
        <p:spPr>
          <a:xfrm>
            <a:off x="685800" y="1507150"/>
            <a:ext cx="65937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B600"/>
                </a:solidFill>
              </a:rPr>
              <a:t>Thanks!</a:t>
            </a:r>
            <a:endParaRPr sz="9600">
              <a:solidFill>
                <a:srgbClr val="FFB600"/>
              </a:solidFill>
            </a:endParaRPr>
          </a:p>
        </p:txBody>
      </p:sp>
      <p:sp>
        <p:nvSpPr>
          <p:cNvPr id="493" name="Google Shape;493;p52"/>
          <p:cNvSpPr txBox="1"/>
          <p:nvPr>
            <p:ph idx="4294967295" type="subTitle"/>
          </p:nvPr>
        </p:nvSpPr>
        <p:spPr>
          <a:xfrm>
            <a:off x="685800" y="2860000"/>
            <a:ext cx="6593700" cy="1930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3600"/>
              <a:t>Any questions?</a:t>
            </a:r>
            <a:endParaRPr b="1" sz="3600"/>
          </a:p>
          <a:p>
            <a:pPr indent="0" lvl="0" marL="0" rtl="0" algn="l">
              <a:spcBef>
                <a:spcPts val="600"/>
              </a:spcBef>
              <a:spcAft>
                <a:spcPts val="0"/>
              </a:spcAft>
              <a:buClr>
                <a:schemeClr val="dk1"/>
              </a:buClr>
              <a:buSzPts val="1100"/>
              <a:buFont typeface="Arial"/>
              <a:buNone/>
            </a:pPr>
            <a:r>
              <a:rPr lang="en"/>
              <a:t>You can find me at  eeisaman@auburnschl.edu</a:t>
            </a:r>
            <a:endParaRPr b="1" sz="3600"/>
          </a:p>
        </p:txBody>
      </p:sp>
      <p:sp>
        <p:nvSpPr>
          <p:cNvPr id="494" name="Google Shape;494;p52"/>
          <p:cNvSpPr/>
          <p:nvPr/>
        </p:nvSpPr>
        <p:spPr>
          <a:xfrm>
            <a:off x="8054234" y="327815"/>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5" name="Google Shape;495;p52">
            <a:hlinkClick r:id="rId3"/>
          </p:cNvPr>
          <p:cNvPicPr preferRelativeResize="0"/>
          <p:nvPr/>
        </p:nvPicPr>
        <p:blipFill>
          <a:blip r:embed="rId4">
            <a:alphaModFix/>
          </a:blip>
          <a:stretch>
            <a:fillRect/>
          </a:stretch>
        </p:blipFill>
        <p:spPr>
          <a:xfrm>
            <a:off x="765425" y="3955600"/>
            <a:ext cx="634701" cy="634701"/>
          </a:xfrm>
          <a:prstGeom prst="rect">
            <a:avLst/>
          </a:prstGeom>
          <a:noFill/>
          <a:ln>
            <a:noFill/>
          </a:ln>
        </p:spPr>
      </p:pic>
      <p:pic>
        <p:nvPicPr>
          <p:cNvPr id="496" name="Google Shape;496;p52">
            <a:hlinkClick r:id="rId5"/>
          </p:cNvPr>
          <p:cNvPicPr preferRelativeResize="0"/>
          <p:nvPr/>
        </p:nvPicPr>
        <p:blipFill>
          <a:blip r:embed="rId6">
            <a:alphaModFix/>
          </a:blip>
          <a:stretch>
            <a:fillRect/>
          </a:stretch>
        </p:blipFill>
        <p:spPr>
          <a:xfrm>
            <a:off x="1458462" y="4039246"/>
            <a:ext cx="461179" cy="461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6"/>
          <p:cNvSpPr txBox="1"/>
          <p:nvPr>
            <p:ph type="title"/>
          </p:nvPr>
        </p:nvSpPr>
        <p:spPr>
          <a:xfrm>
            <a:off x="587325" y="1012675"/>
            <a:ext cx="4364100" cy="361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CS1 is a </a:t>
            </a:r>
            <a:r>
              <a:rPr lang="en" sz="2900">
                <a:solidFill>
                  <a:srgbClr val="FFB600"/>
                </a:solidFill>
              </a:rPr>
              <a:t>research based</a:t>
            </a:r>
            <a:r>
              <a:rPr lang="en" sz="2900"/>
              <a:t> curricular framework for designing lessons and units which can be flexibly integrated into any course.</a:t>
            </a:r>
            <a:endParaRPr sz="2900"/>
          </a:p>
        </p:txBody>
      </p:sp>
      <p:sp>
        <p:nvSpPr>
          <p:cNvPr id="126" name="Google Shape;126;p26"/>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127" name="Google Shape;127;p26"/>
          <p:cNvGrpSpPr/>
          <p:nvPr/>
        </p:nvGrpSpPr>
        <p:grpSpPr>
          <a:xfrm>
            <a:off x="8120067" y="370812"/>
            <a:ext cx="729938" cy="641867"/>
            <a:chOff x="1928175" y="312600"/>
            <a:chExt cx="425000" cy="373700"/>
          </a:xfrm>
        </p:grpSpPr>
        <p:sp>
          <p:nvSpPr>
            <p:cNvPr id="128" name="Google Shape;128;p26"/>
            <p:cNvSpPr/>
            <p:nvPr/>
          </p:nvSpPr>
          <p:spPr>
            <a:xfrm>
              <a:off x="1928175" y="312600"/>
              <a:ext cx="425000" cy="373700"/>
            </a:xfrm>
            <a:custGeom>
              <a:rect b="b" l="l" r="r" t="t"/>
              <a:pathLst>
                <a:path extrusionOk="0" h="14948" w="1700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6"/>
            <p:cNvSpPr/>
            <p:nvPr/>
          </p:nvSpPr>
          <p:spPr>
            <a:xfrm>
              <a:off x="1964825" y="349250"/>
              <a:ext cx="351700" cy="300425"/>
            </a:xfrm>
            <a:custGeom>
              <a:rect b="b" l="l" r="r" t="t"/>
              <a:pathLst>
                <a:path extrusionOk="0" h="12017" w="14068">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0" name="Google Shape;130;p26">
            <a:hlinkClick r:id="rId3"/>
          </p:cNvPr>
          <p:cNvPicPr preferRelativeResize="0"/>
          <p:nvPr/>
        </p:nvPicPr>
        <p:blipFill>
          <a:blip r:embed="rId4">
            <a:alphaModFix/>
          </a:blip>
          <a:stretch>
            <a:fillRect/>
          </a:stretch>
        </p:blipFill>
        <p:spPr>
          <a:xfrm>
            <a:off x="4951438" y="538892"/>
            <a:ext cx="3348174" cy="3348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7"/>
          <p:cNvSpPr txBox="1"/>
          <p:nvPr>
            <p:ph idx="12" type="sldNum"/>
          </p:nvPr>
        </p:nvSpPr>
        <p:spPr>
          <a:xfrm>
            <a:off x="8680600" y="46665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136" name="Google Shape;136;p27"/>
          <p:cNvGrpSpPr/>
          <p:nvPr/>
        </p:nvGrpSpPr>
        <p:grpSpPr>
          <a:xfrm>
            <a:off x="8089130" y="234176"/>
            <a:ext cx="728350" cy="760421"/>
            <a:chOff x="3294650" y="3652450"/>
            <a:chExt cx="388350" cy="405450"/>
          </a:xfrm>
        </p:grpSpPr>
        <p:sp>
          <p:nvSpPr>
            <p:cNvPr id="137" name="Google Shape;137;p27"/>
            <p:cNvSpPr/>
            <p:nvPr/>
          </p:nvSpPr>
          <p:spPr>
            <a:xfrm>
              <a:off x="3294650" y="3681775"/>
              <a:ext cx="376150" cy="376125"/>
            </a:xfrm>
            <a:custGeom>
              <a:rect b="b" l="l" r="r" t="t"/>
              <a:pathLst>
                <a:path extrusionOk="0" h="15045" w="15046">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7"/>
            <p:cNvSpPr/>
            <p:nvPr/>
          </p:nvSpPr>
          <p:spPr>
            <a:xfrm>
              <a:off x="3494925" y="3760525"/>
              <a:ext cx="188075" cy="97100"/>
            </a:xfrm>
            <a:custGeom>
              <a:rect b="b" l="l" r="r" t="t"/>
              <a:pathLst>
                <a:path extrusionOk="0" h="3884" w="7523">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7"/>
            <p:cNvSpPr/>
            <p:nvPr/>
          </p:nvSpPr>
          <p:spPr>
            <a:xfrm>
              <a:off x="3494925" y="3652450"/>
              <a:ext cx="161200" cy="188100"/>
            </a:xfrm>
            <a:custGeom>
              <a:rect b="b" l="l" r="r" t="t"/>
              <a:pathLst>
                <a:path extrusionOk="0" h="7524" w="6448">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0" name="Google Shape;140;p27" title="Chart"/>
          <p:cNvPicPr preferRelativeResize="0"/>
          <p:nvPr/>
        </p:nvPicPr>
        <p:blipFill>
          <a:blip r:embed="rId3">
            <a:alphaModFix/>
          </a:blip>
          <a:stretch>
            <a:fillRect/>
          </a:stretch>
        </p:blipFill>
        <p:spPr>
          <a:xfrm>
            <a:off x="552750" y="2265300"/>
            <a:ext cx="3826500" cy="2366056"/>
          </a:xfrm>
          <a:prstGeom prst="rect">
            <a:avLst/>
          </a:prstGeom>
          <a:noFill/>
          <a:ln>
            <a:noFill/>
          </a:ln>
        </p:spPr>
      </p:pic>
      <p:pic>
        <p:nvPicPr>
          <p:cNvPr id="141" name="Google Shape;141;p27" title="Chart"/>
          <p:cNvPicPr preferRelativeResize="0"/>
          <p:nvPr/>
        </p:nvPicPr>
        <p:blipFill>
          <a:blip r:embed="rId4">
            <a:alphaModFix/>
          </a:blip>
          <a:stretch>
            <a:fillRect/>
          </a:stretch>
        </p:blipFill>
        <p:spPr>
          <a:xfrm>
            <a:off x="4691800" y="2265300"/>
            <a:ext cx="3826488" cy="2366051"/>
          </a:xfrm>
          <a:prstGeom prst="rect">
            <a:avLst/>
          </a:prstGeom>
          <a:noFill/>
          <a:ln>
            <a:noFill/>
          </a:ln>
        </p:spPr>
      </p:pic>
      <p:sp>
        <p:nvSpPr>
          <p:cNvPr id="142" name="Google Shape;142;p27"/>
          <p:cNvSpPr txBox="1"/>
          <p:nvPr>
            <p:ph idx="4294967295" type="title"/>
          </p:nvPr>
        </p:nvSpPr>
        <p:spPr>
          <a:xfrm>
            <a:off x="636825" y="624175"/>
            <a:ext cx="3826500" cy="120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Identify as a Computer Programmer </a:t>
            </a:r>
            <a:endParaRPr sz="2400"/>
          </a:p>
          <a:p>
            <a:pPr indent="0" lvl="0" marL="0" rtl="0" algn="ctr">
              <a:spcBef>
                <a:spcPts val="0"/>
              </a:spcBef>
              <a:spcAft>
                <a:spcPts val="0"/>
              </a:spcAft>
              <a:buNone/>
            </a:pPr>
            <a:r>
              <a:rPr lang="en" sz="2400">
                <a:solidFill>
                  <a:srgbClr val="FFB600"/>
                </a:solidFill>
              </a:rPr>
              <a:t>Pre-test</a:t>
            </a:r>
            <a:r>
              <a:rPr lang="en" sz="2400"/>
              <a:t> </a:t>
            </a:r>
            <a:endParaRPr sz="2400"/>
          </a:p>
        </p:txBody>
      </p:sp>
      <p:sp>
        <p:nvSpPr>
          <p:cNvPr id="143" name="Google Shape;143;p27"/>
          <p:cNvSpPr txBox="1"/>
          <p:nvPr>
            <p:ph idx="4294967295" type="title"/>
          </p:nvPr>
        </p:nvSpPr>
        <p:spPr>
          <a:xfrm>
            <a:off x="4518015" y="624175"/>
            <a:ext cx="3826500" cy="120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Identify as a Computer Programmer </a:t>
            </a:r>
            <a:endParaRPr sz="2400"/>
          </a:p>
          <a:p>
            <a:pPr indent="0" lvl="0" marL="0" rtl="0" algn="ctr">
              <a:spcBef>
                <a:spcPts val="0"/>
              </a:spcBef>
              <a:spcAft>
                <a:spcPts val="0"/>
              </a:spcAft>
              <a:buNone/>
            </a:pPr>
            <a:r>
              <a:rPr lang="en" sz="2400">
                <a:solidFill>
                  <a:srgbClr val="FFB600"/>
                </a:solidFill>
              </a:rPr>
              <a:t>Post-test</a:t>
            </a:r>
            <a:r>
              <a:rPr lang="en" sz="2400"/>
              <a:t> </a:t>
            </a:r>
            <a:endParaRPr sz="2400"/>
          </a:p>
        </p:txBody>
      </p:sp>
      <p:sp>
        <p:nvSpPr>
          <p:cNvPr id="144" name="Google Shape;144;p27"/>
          <p:cNvSpPr txBox="1"/>
          <p:nvPr>
            <p:ph idx="4294967295" type="title"/>
          </p:nvPr>
        </p:nvSpPr>
        <p:spPr>
          <a:xfrm>
            <a:off x="2008425" y="3746975"/>
            <a:ext cx="659700" cy="63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B600"/>
                </a:solidFill>
              </a:rPr>
              <a:t>NO</a:t>
            </a:r>
            <a:r>
              <a:rPr lang="en" sz="2400"/>
              <a:t> </a:t>
            </a:r>
            <a:endParaRPr sz="2400"/>
          </a:p>
        </p:txBody>
      </p:sp>
      <p:sp>
        <p:nvSpPr>
          <p:cNvPr id="145" name="Google Shape;145;p27"/>
          <p:cNvSpPr txBox="1"/>
          <p:nvPr>
            <p:ph idx="4294967295" type="title"/>
          </p:nvPr>
        </p:nvSpPr>
        <p:spPr>
          <a:xfrm>
            <a:off x="2237025" y="1918175"/>
            <a:ext cx="946500" cy="63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1C232"/>
                </a:solidFill>
              </a:rPr>
              <a:t>YES</a:t>
            </a:r>
            <a:r>
              <a:rPr lang="en" sz="2400"/>
              <a:t> </a:t>
            </a:r>
            <a:endParaRPr sz="2400"/>
          </a:p>
        </p:txBody>
      </p:sp>
      <p:sp>
        <p:nvSpPr>
          <p:cNvPr id="146" name="Google Shape;146;p27"/>
          <p:cNvSpPr txBox="1"/>
          <p:nvPr>
            <p:ph idx="4294967295" type="title"/>
          </p:nvPr>
        </p:nvSpPr>
        <p:spPr>
          <a:xfrm>
            <a:off x="6732825" y="3365975"/>
            <a:ext cx="946500" cy="63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E599"/>
                </a:solidFill>
              </a:rPr>
              <a:t>YES</a:t>
            </a:r>
            <a:r>
              <a:rPr lang="en" sz="2400"/>
              <a:t> </a:t>
            </a:r>
            <a:endParaRPr sz="2400"/>
          </a:p>
        </p:txBody>
      </p:sp>
      <p:sp>
        <p:nvSpPr>
          <p:cNvPr id="147" name="Google Shape;147;p27"/>
          <p:cNvSpPr txBox="1"/>
          <p:nvPr>
            <p:ph idx="4294967295" type="title"/>
          </p:nvPr>
        </p:nvSpPr>
        <p:spPr>
          <a:xfrm>
            <a:off x="5742225" y="2984975"/>
            <a:ext cx="659700" cy="63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B600"/>
                </a:solidFill>
              </a:rPr>
              <a:t>NO</a:t>
            </a:r>
            <a:r>
              <a:rPr lang="en" sz="2400"/>
              <a:t> </a:t>
            </a:r>
            <a:endParaRPr sz="2400"/>
          </a:p>
        </p:txBody>
      </p:sp>
      <p:sp>
        <p:nvSpPr>
          <p:cNvPr id="148" name="Google Shape;148;p27"/>
          <p:cNvSpPr txBox="1"/>
          <p:nvPr>
            <p:ph idx="4294967295" type="title"/>
          </p:nvPr>
        </p:nvSpPr>
        <p:spPr>
          <a:xfrm>
            <a:off x="922000" y="211991"/>
            <a:ext cx="68661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rgbClr val="FFB600"/>
                </a:solidFill>
              </a:rPr>
              <a:t>Student Survey Data</a:t>
            </a:r>
            <a:r>
              <a:rPr lang="en" sz="3200">
                <a:solidFill>
                  <a:srgbClr val="FFB600"/>
                </a:solidFill>
              </a:rPr>
              <a:t> </a:t>
            </a:r>
            <a:endParaRPr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Google Shape;153;p28" title="Chart"/>
          <p:cNvPicPr preferRelativeResize="0"/>
          <p:nvPr/>
        </p:nvPicPr>
        <p:blipFill>
          <a:blip r:embed="rId3">
            <a:alphaModFix/>
          </a:blip>
          <a:stretch>
            <a:fillRect/>
          </a:stretch>
        </p:blipFill>
        <p:spPr>
          <a:xfrm>
            <a:off x="655994" y="2243625"/>
            <a:ext cx="3982725" cy="2462650"/>
          </a:xfrm>
          <a:prstGeom prst="rect">
            <a:avLst/>
          </a:prstGeom>
          <a:noFill/>
          <a:ln>
            <a:noFill/>
          </a:ln>
        </p:spPr>
      </p:pic>
      <p:sp>
        <p:nvSpPr>
          <p:cNvPr id="154" name="Google Shape;154;p28"/>
          <p:cNvSpPr txBox="1"/>
          <p:nvPr>
            <p:ph idx="12" type="sldNum"/>
          </p:nvPr>
        </p:nvSpPr>
        <p:spPr>
          <a:xfrm>
            <a:off x="8725094" y="47427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155" name="Google Shape;155;p28"/>
          <p:cNvGrpSpPr/>
          <p:nvPr/>
        </p:nvGrpSpPr>
        <p:grpSpPr>
          <a:xfrm>
            <a:off x="8089130" y="310376"/>
            <a:ext cx="728350" cy="760421"/>
            <a:chOff x="3294650" y="3652450"/>
            <a:chExt cx="388350" cy="405450"/>
          </a:xfrm>
        </p:grpSpPr>
        <p:sp>
          <p:nvSpPr>
            <p:cNvPr id="156" name="Google Shape;156;p28"/>
            <p:cNvSpPr/>
            <p:nvPr/>
          </p:nvSpPr>
          <p:spPr>
            <a:xfrm>
              <a:off x="3294650" y="3681775"/>
              <a:ext cx="376150" cy="376125"/>
            </a:xfrm>
            <a:custGeom>
              <a:rect b="b" l="l" r="r" t="t"/>
              <a:pathLst>
                <a:path extrusionOk="0" h="15045" w="15046">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8"/>
            <p:cNvSpPr/>
            <p:nvPr/>
          </p:nvSpPr>
          <p:spPr>
            <a:xfrm>
              <a:off x="3494925" y="3760525"/>
              <a:ext cx="188075" cy="97100"/>
            </a:xfrm>
            <a:custGeom>
              <a:rect b="b" l="l" r="r" t="t"/>
              <a:pathLst>
                <a:path extrusionOk="0" h="3884" w="7523">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8"/>
            <p:cNvSpPr/>
            <p:nvPr/>
          </p:nvSpPr>
          <p:spPr>
            <a:xfrm>
              <a:off x="3494925" y="3652450"/>
              <a:ext cx="161200" cy="188100"/>
            </a:xfrm>
            <a:custGeom>
              <a:rect b="b" l="l" r="r" t="t"/>
              <a:pathLst>
                <a:path extrusionOk="0" h="7524" w="6448">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28"/>
          <p:cNvSpPr txBox="1"/>
          <p:nvPr>
            <p:ph idx="4294967295" type="title"/>
          </p:nvPr>
        </p:nvSpPr>
        <p:spPr>
          <a:xfrm>
            <a:off x="681319" y="700375"/>
            <a:ext cx="3826500" cy="120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Consider a Career Requiring Computer Programming</a:t>
            </a:r>
            <a:endParaRPr sz="2400"/>
          </a:p>
          <a:p>
            <a:pPr indent="0" lvl="0" marL="0" rtl="0" algn="ctr">
              <a:spcBef>
                <a:spcPts val="0"/>
              </a:spcBef>
              <a:spcAft>
                <a:spcPts val="0"/>
              </a:spcAft>
              <a:buNone/>
            </a:pPr>
            <a:r>
              <a:rPr lang="en" sz="2400">
                <a:solidFill>
                  <a:srgbClr val="FFB600"/>
                </a:solidFill>
              </a:rPr>
              <a:t>Pre-test</a:t>
            </a:r>
            <a:r>
              <a:rPr lang="en" sz="2400"/>
              <a:t> </a:t>
            </a:r>
            <a:endParaRPr sz="2400"/>
          </a:p>
        </p:txBody>
      </p:sp>
      <p:pic>
        <p:nvPicPr>
          <p:cNvPr id="160" name="Google Shape;160;p28" title="Chart"/>
          <p:cNvPicPr preferRelativeResize="0"/>
          <p:nvPr/>
        </p:nvPicPr>
        <p:blipFill>
          <a:blip r:embed="rId4">
            <a:alphaModFix/>
          </a:blip>
          <a:stretch>
            <a:fillRect/>
          </a:stretch>
        </p:blipFill>
        <p:spPr>
          <a:xfrm>
            <a:off x="4714919" y="2199125"/>
            <a:ext cx="3867126" cy="2391175"/>
          </a:xfrm>
          <a:prstGeom prst="rect">
            <a:avLst/>
          </a:prstGeom>
          <a:noFill/>
          <a:ln>
            <a:noFill/>
          </a:ln>
        </p:spPr>
      </p:pic>
      <p:sp>
        <p:nvSpPr>
          <p:cNvPr id="161" name="Google Shape;161;p28"/>
          <p:cNvSpPr txBox="1"/>
          <p:nvPr>
            <p:ph idx="4294967295" type="title"/>
          </p:nvPr>
        </p:nvSpPr>
        <p:spPr>
          <a:xfrm>
            <a:off x="4643719" y="700375"/>
            <a:ext cx="3826500" cy="120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Consider a Career Requiring Computer Programming</a:t>
            </a:r>
            <a:endParaRPr sz="2400"/>
          </a:p>
          <a:p>
            <a:pPr indent="0" lvl="0" marL="0" rtl="0" algn="ctr">
              <a:spcBef>
                <a:spcPts val="0"/>
              </a:spcBef>
              <a:spcAft>
                <a:spcPts val="0"/>
              </a:spcAft>
              <a:buNone/>
            </a:pPr>
            <a:r>
              <a:rPr lang="en" sz="2400">
                <a:solidFill>
                  <a:srgbClr val="FFB600"/>
                </a:solidFill>
              </a:rPr>
              <a:t>Post-test</a:t>
            </a:r>
            <a:r>
              <a:rPr lang="en" sz="2400"/>
              <a:t> </a:t>
            </a:r>
            <a:endParaRPr sz="2400"/>
          </a:p>
        </p:txBody>
      </p:sp>
      <p:sp>
        <p:nvSpPr>
          <p:cNvPr id="162" name="Google Shape;162;p28"/>
          <p:cNvSpPr txBox="1"/>
          <p:nvPr>
            <p:ph idx="4294967295" type="title"/>
          </p:nvPr>
        </p:nvSpPr>
        <p:spPr>
          <a:xfrm>
            <a:off x="1748119" y="3213575"/>
            <a:ext cx="659700" cy="63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B600"/>
                </a:solidFill>
              </a:rPr>
              <a:t>NO</a:t>
            </a:r>
            <a:r>
              <a:rPr lang="en" sz="2400"/>
              <a:t> </a:t>
            </a:r>
            <a:endParaRPr sz="2400"/>
          </a:p>
        </p:txBody>
      </p:sp>
      <p:sp>
        <p:nvSpPr>
          <p:cNvPr id="163" name="Google Shape;163;p28"/>
          <p:cNvSpPr txBox="1"/>
          <p:nvPr>
            <p:ph idx="4294967295" type="title"/>
          </p:nvPr>
        </p:nvSpPr>
        <p:spPr>
          <a:xfrm>
            <a:off x="2738719" y="3213575"/>
            <a:ext cx="946500" cy="63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E599"/>
                </a:solidFill>
              </a:rPr>
              <a:t>YES</a:t>
            </a:r>
            <a:r>
              <a:rPr lang="en" sz="2400"/>
              <a:t> </a:t>
            </a:r>
            <a:endParaRPr sz="2400"/>
          </a:p>
        </p:txBody>
      </p:sp>
      <p:sp>
        <p:nvSpPr>
          <p:cNvPr id="164" name="Google Shape;164;p28"/>
          <p:cNvSpPr txBox="1"/>
          <p:nvPr>
            <p:ph idx="4294967295" type="title"/>
          </p:nvPr>
        </p:nvSpPr>
        <p:spPr>
          <a:xfrm>
            <a:off x="6396319" y="3594575"/>
            <a:ext cx="946500" cy="63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E599"/>
                </a:solidFill>
              </a:rPr>
              <a:t>YES</a:t>
            </a:r>
            <a:r>
              <a:rPr lang="en" sz="2400"/>
              <a:t> </a:t>
            </a:r>
            <a:endParaRPr sz="2400"/>
          </a:p>
        </p:txBody>
      </p:sp>
      <p:sp>
        <p:nvSpPr>
          <p:cNvPr id="165" name="Google Shape;165;p28"/>
          <p:cNvSpPr txBox="1"/>
          <p:nvPr>
            <p:ph idx="4294967295" type="title"/>
          </p:nvPr>
        </p:nvSpPr>
        <p:spPr>
          <a:xfrm>
            <a:off x="5939119" y="2603975"/>
            <a:ext cx="659700" cy="63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B600"/>
                </a:solidFill>
              </a:rPr>
              <a:t>NO</a:t>
            </a:r>
            <a:r>
              <a:rPr lang="en" sz="2400"/>
              <a:t> </a:t>
            </a:r>
            <a:endParaRPr sz="2400"/>
          </a:p>
        </p:txBody>
      </p:sp>
      <p:sp>
        <p:nvSpPr>
          <p:cNvPr id="166" name="Google Shape;166;p28"/>
          <p:cNvSpPr txBox="1"/>
          <p:nvPr>
            <p:ph idx="4294967295" type="title"/>
          </p:nvPr>
        </p:nvSpPr>
        <p:spPr>
          <a:xfrm>
            <a:off x="922000" y="283181"/>
            <a:ext cx="68661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rgbClr val="FFB600"/>
                </a:solidFill>
              </a:rPr>
              <a:t>Student Survey Data </a:t>
            </a:r>
            <a:endParaRPr sz="3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9"/>
          <p:cNvSpPr txBox="1"/>
          <p:nvPr>
            <p:ph type="title"/>
          </p:nvPr>
        </p:nvSpPr>
        <p:spPr>
          <a:xfrm>
            <a:off x="587325" y="1165075"/>
            <a:ext cx="4364100" cy="31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CS1 supports </a:t>
            </a:r>
            <a:r>
              <a:rPr lang="en" sz="3600">
                <a:solidFill>
                  <a:srgbClr val="FFB600"/>
                </a:solidFill>
              </a:rPr>
              <a:t>project</a:t>
            </a:r>
            <a:r>
              <a:rPr lang="en" sz="3600"/>
              <a:t> and </a:t>
            </a:r>
            <a:r>
              <a:rPr lang="en" sz="3600">
                <a:solidFill>
                  <a:srgbClr val="FFB600"/>
                </a:solidFill>
              </a:rPr>
              <a:t>experience</a:t>
            </a:r>
            <a:r>
              <a:rPr lang="en" sz="3600">
                <a:solidFill>
                  <a:srgbClr val="FFB600"/>
                </a:solidFill>
              </a:rPr>
              <a:t> </a:t>
            </a:r>
            <a:r>
              <a:rPr lang="en" sz="3600"/>
              <a:t>based learning.</a:t>
            </a:r>
            <a:endParaRPr sz="3600"/>
          </a:p>
        </p:txBody>
      </p:sp>
      <p:sp>
        <p:nvSpPr>
          <p:cNvPr id="172" name="Google Shape;172;p29"/>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173" name="Google Shape;173;p29"/>
          <p:cNvGrpSpPr/>
          <p:nvPr/>
        </p:nvGrpSpPr>
        <p:grpSpPr>
          <a:xfrm>
            <a:off x="8120067" y="370812"/>
            <a:ext cx="729938" cy="641867"/>
            <a:chOff x="1928175" y="312600"/>
            <a:chExt cx="425000" cy="373700"/>
          </a:xfrm>
        </p:grpSpPr>
        <p:sp>
          <p:nvSpPr>
            <p:cNvPr id="174" name="Google Shape;174;p29"/>
            <p:cNvSpPr/>
            <p:nvPr/>
          </p:nvSpPr>
          <p:spPr>
            <a:xfrm>
              <a:off x="1928175" y="312600"/>
              <a:ext cx="425000" cy="373700"/>
            </a:xfrm>
            <a:custGeom>
              <a:rect b="b" l="l" r="r" t="t"/>
              <a:pathLst>
                <a:path extrusionOk="0" h="14948" w="1700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9"/>
            <p:cNvSpPr/>
            <p:nvPr/>
          </p:nvSpPr>
          <p:spPr>
            <a:xfrm>
              <a:off x="1964825" y="349250"/>
              <a:ext cx="351700" cy="300425"/>
            </a:xfrm>
            <a:custGeom>
              <a:rect b="b" l="l" r="r" t="t"/>
              <a:pathLst>
                <a:path extrusionOk="0" h="12017" w="14068">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6" name="Google Shape;176;p29"/>
          <p:cNvPicPr preferRelativeResize="0"/>
          <p:nvPr/>
        </p:nvPicPr>
        <p:blipFill>
          <a:blip r:embed="rId3">
            <a:alphaModFix/>
          </a:blip>
          <a:stretch>
            <a:fillRect/>
          </a:stretch>
        </p:blipFill>
        <p:spPr>
          <a:xfrm>
            <a:off x="5103825" y="1165079"/>
            <a:ext cx="3502126" cy="32728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922000" y="891775"/>
            <a:ext cx="6866100" cy="184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B600"/>
                </a:solidFill>
              </a:rPr>
              <a:t>CS1</a:t>
            </a:r>
            <a:r>
              <a:rPr lang="en"/>
              <a:t> Framework components</a:t>
            </a:r>
            <a:endParaRPr/>
          </a:p>
        </p:txBody>
      </p:sp>
      <p:sp>
        <p:nvSpPr>
          <p:cNvPr id="182" name="Google Shape;182;p30"/>
          <p:cNvSpPr txBox="1"/>
          <p:nvPr>
            <p:ph idx="1" type="body"/>
          </p:nvPr>
        </p:nvSpPr>
        <p:spPr>
          <a:xfrm>
            <a:off x="922000" y="2803500"/>
            <a:ext cx="2332200" cy="204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CS1 Game Engine</a:t>
            </a:r>
            <a:endParaRPr b="1"/>
          </a:p>
          <a:p>
            <a:pPr indent="0" lvl="0" marL="0" rtl="0" algn="l">
              <a:spcBef>
                <a:spcPts val="600"/>
              </a:spcBef>
              <a:spcAft>
                <a:spcPts val="0"/>
              </a:spcAft>
              <a:buNone/>
            </a:pPr>
            <a:r>
              <a:rPr lang="en"/>
              <a:t>Is a 3D VR multiplayer game engine built with web technologies that serves as a basis for projects and learning experiences.</a:t>
            </a:r>
            <a:endParaRPr/>
          </a:p>
        </p:txBody>
      </p:sp>
      <p:sp>
        <p:nvSpPr>
          <p:cNvPr id="183" name="Google Shape;183;p30"/>
          <p:cNvSpPr txBox="1"/>
          <p:nvPr>
            <p:ph idx="2" type="body"/>
          </p:nvPr>
        </p:nvSpPr>
        <p:spPr>
          <a:xfrm>
            <a:off x="3373776" y="2803500"/>
            <a:ext cx="2332200" cy="204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CS1 IDE</a:t>
            </a:r>
            <a:endParaRPr b="1"/>
          </a:p>
          <a:p>
            <a:pPr indent="0" lvl="0" marL="0" rtl="0" algn="l">
              <a:spcBef>
                <a:spcPts val="600"/>
              </a:spcBef>
              <a:spcAft>
                <a:spcPts val="0"/>
              </a:spcAft>
              <a:buNone/>
            </a:pPr>
            <a:r>
              <a:rPr lang="en"/>
              <a:t>Is an integrated development environment providing structure and guidance in designing CS1 projects.</a:t>
            </a:r>
            <a:endParaRPr/>
          </a:p>
        </p:txBody>
      </p:sp>
      <p:sp>
        <p:nvSpPr>
          <p:cNvPr id="184" name="Google Shape;184;p30"/>
          <p:cNvSpPr txBox="1"/>
          <p:nvPr>
            <p:ph idx="3" type="body"/>
          </p:nvPr>
        </p:nvSpPr>
        <p:spPr>
          <a:xfrm>
            <a:off x="5825552" y="2803500"/>
            <a:ext cx="2332200" cy="204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CS1 Curricular Templates</a:t>
            </a:r>
            <a:endParaRPr b="1"/>
          </a:p>
          <a:p>
            <a:pPr indent="0" lvl="0" marL="0" rtl="0" algn="l">
              <a:spcBef>
                <a:spcPts val="600"/>
              </a:spcBef>
              <a:spcAft>
                <a:spcPts val="0"/>
              </a:spcAft>
              <a:buNone/>
            </a:pPr>
            <a:r>
              <a:rPr lang="en"/>
              <a:t>Provide for the quick and efficient design of custom lessons and units.</a:t>
            </a:r>
            <a:endParaRPr/>
          </a:p>
          <a:p>
            <a:pPr indent="0" lvl="0" marL="0" rtl="0" algn="l">
              <a:spcBef>
                <a:spcPts val="600"/>
              </a:spcBef>
              <a:spcAft>
                <a:spcPts val="0"/>
              </a:spcAft>
              <a:buNone/>
            </a:pPr>
            <a:r>
              <a:t/>
            </a:r>
            <a:endParaRPr/>
          </a:p>
        </p:txBody>
      </p:sp>
      <p:sp>
        <p:nvSpPr>
          <p:cNvPr id="185" name="Google Shape;185;p30"/>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86" name="Google Shape;186;p30"/>
          <p:cNvSpPr/>
          <p:nvPr/>
        </p:nvSpPr>
        <p:spPr>
          <a:xfrm>
            <a:off x="8055177" y="292676"/>
            <a:ext cx="796167" cy="796157"/>
          </a:xfrm>
          <a:custGeom>
            <a:rect b="b" l="l" r="r" t="t"/>
            <a:pathLst>
              <a:path extrusionOk="0" h="16071" w="16072">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31"/>
          <p:cNvSpPr txBox="1"/>
          <p:nvPr>
            <p:ph type="title"/>
          </p:nvPr>
        </p:nvSpPr>
        <p:spPr>
          <a:xfrm>
            <a:off x="922000" y="891775"/>
            <a:ext cx="6866100" cy="184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B600"/>
                </a:solidFill>
              </a:rPr>
              <a:t>CS1</a:t>
            </a:r>
            <a:r>
              <a:rPr lang="en"/>
              <a:t> Admin</a:t>
            </a:r>
            <a:endParaRPr/>
          </a:p>
        </p:txBody>
      </p:sp>
      <p:sp>
        <p:nvSpPr>
          <p:cNvPr id="192" name="Google Shape;192;p31"/>
          <p:cNvSpPr txBox="1"/>
          <p:nvPr>
            <p:ph idx="1" type="body"/>
          </p:nvPr>
        </p:nvSpPr>
        <p:spPr>
          <a:xfrm>
            <a:off x="922000" y="2634050"/>
            <a:ext cx="7133100" cy="1605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The CS1 Admin app is an installable PWA enabling management of user accounts and real-time gameplay moderation.</a:t>
            </a:r>
            <a:endParaRPr/>
          </a:p>
        </p:txBody>
      </p:sp>
      <p:sp>
        <p:nvSpPr>
          <p:cNvPr id="193" name="Google Shape;193;p31"/>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4" name="Google Shape;194;p31"/>
          <p:cNvSpPr/>
          <p:nvPr/>
        </p:nvSpPr>
        <p:spPr>
          <a:xfrm>
            <a:off x="8055177" y="292676"/>
            <a:ext cx="796167" cy="796157"/>
          </a:xfrm>
          <a:custGeom>
            <a:rect b="b" l="l" r="r" t="t"/>
            <a:pathLst>
              <a:path extrusionOk="0" h="16071" w="16072">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31"/>
          <p:cNvPicPr preferRelativeResize="0"/>
          <p:nvPr/>
        </p:nvPicPr>
        <p:blipFill>
          <a:blip r:embed="rId3">
            <a:alphaModFix/>
          </a:blip>
          <a:stretch>
            <a:fillRect/>
          </a:stretch>
        </p:blipFill>
        <p:spPr>
          <a:xfrm>
            <a:off x="5220175" y="561375"/>
            <a:ext cx="1828800" cy="1828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2"/>
          <p:cNvSpPr txBox="1"/>
          <p:nvPr>
            <p:ph type="title"/>
          </p:nvPr>
        </p:nvSpPr>
        <p:spPr>
          <a:xfrm>
            <a:off x="922000" y="891775"/>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CS1 </a:t>
            </a:r>
            <a:r>
              <a:rPr lang="en" sz="4800">
                <a:solidFill>
                  <a:srgbClr val="FFB600"/>
                </a:solidFill>
              </a:rPr>
              <a:t>VR Experience</a:t>
            </a:r>
            <a:endParaRPr sz="4800">
              <a:solidFill>
                <a:srgbClr val="FFB600"/>
              </a:solidFill>
            </a:endParaRPr>
          </a:p>
        </p:txBody>
      </p:sp>
      <p:sp>
        <p:nvSpPr>
          <p:cNvPr id="201" name="Google Shape;201;p32"/>
          <p:cNvSpPr txBox="1"/>
          <p:nvPr>
            <p:ph idx="1" type="body"/>
          </p:nvPr>
        </p:nvSpPr>
        <p:spPr>
          <a:xfrm>
            <a:off x="922000" y="1922225"/>
            <a:ext cx="3543300" cy="2748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1200"/>
              <a:t>CS1 helps students build proficiency and self-efficacy through engaging projects and experiences which excite their curiosity and creativity.  Entry level lessons and tutorials provide the structure and guidance for students and teachers to design, develop and explore their own custom 3D multiplayer VR applications.  </a:t>
            </a:r>
            <a:endParaRPr sz="1200"/>
          </a:p>
          <a:p>
            <a:pPr indent="0" lvl="0" marL="0" rtl="0" algn="l">
              <a:spcBef>
                <a:spcPts val="600"/>
              </a:spcBef>
              <a:spcAft>
                <a:spcPts val="0"/>
              </a:spcAft>
              <a:buClr>
                <a:schemeClr val="dk1"/>
              </a:buClr>
              <a:buSzPts val="1100"/>
              <a:buFont typeface="Arial"/>
              <a:buNone/>
            </a:pPr>
            <a:r>
              <a:t/>
            </a:r>
            <a:endParaRPr/>
          </a:p>
        </p:txBody>
      </p:sp>
      <p:sp>
        <p:nvSpPr>
          <p:cNvPr id="202" name="Google Shape;202;p32"/>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03" name="Google Shape;203;p32"/>
          <p:cNvGrpSpPr/>
          <p:nvPr/>
        </p:nvGrpSpPr>
        <p:grpSpPr>
          <a:xfrm>
            <a:off x="8087089" y="356400"/>
            <a:ext cx="618316" cy="748360"/>
            <a:chOff x="584925" y="922575"/>
            <a:chExt cx="415200" cy="502525"/>
          </a:xfrm>
        </p:grpSpPr>
        <p:sp>
          <p:nvSpPr>
            <p:cNvPr id="204" name="Google Shape;204;p32"/>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2"/>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2"/>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7" name="Google Shape;207;p32" title="CS1 Game Engine Launchables">
            <a:hlinkClick r:id="rId3"/>
          </p:cNvPr>
          <p:cNvPicPr preferRelativeResize="0"/>
          <p:nvPr/>
        </p:nvPicPr>
        <p:blipFill>
          <a:blip r:embed="rId4">
            <a:alphaModFix/>
          </a:blip>
          <a:stretch>
            <a:fillRect/>
          </a:stretch>
        </p:blipFill>
        <p:spPr>
          <a:xfrm>
            <a:off x="4465300" y="1922150"/>
            <a:ext cx="3663925" cy="2747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